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 id="2147483714" r:id="rId7"/>
  </p:sldMasterIdLst>
  <p:notesMasterIdLst>
    <p:notesMasterId r:id="rId39"/>
  </p:notesMasterIdLst>
  <p:handoutMasterIdLst>
    <p:handoutMasterId r:id="rId40"/>
  </p:handoutMasterIdLst>
  <p:sldIdLst>
    <p:sldId id="329" r:id="rId8"/>
    <p:sldId id="415" r:id="rId9"/>
    <p:sldId id="483" r:id="rId10"/>
    <p:sldId id="4835" r:id="rId11"/>
    <p:sldId id="4836" r:id="rId12"/>
    <p:sldId id="4837" r:id="rId13"/>
    <p:sldId id="4765" r:id="rId14"/>
    <p:sldId id="4832" r:id="rId15"/>
    <p:sldId id="3957" r:id="rId16"/>
    <p:sldId id="3986" r:id="rId17"/>
    <p:sldId id="4841" r:id="rId18"/>
    <p:sldId id="4842" r:id="rId19"/>
    <p:sldId id="4843" r:id="rId20"/>
    <p:sldId id="4528" r:id="rId21"/>
    <p:sldId id="4845" r:id="rId22"/>
    <p:sldId id="4846" r:id="rId23"/>
    <p:sldId id="4534" r:id="rId24"/>
    <p:sldId id="4848" r:id="rId25"/>
    <p:sldId id="4535" r:id="rId26"/>
    <p:sldId id="4847" r:id="rId27"/>
    <p:sldId id="4760" r:id="rId28"/>
    <p:sldId id="4849" r:id="rId29"/>
    <p:sldId id="4850" r:id="rId30"/>
    <p:sldId id="4761" r:id="rId31"/>
    <p:sldId id="4839" r:id="rId32"/>
    <p:sldId id="4840" r:id="rId33"/>
    <p:sldId id="3994" r:id="rId34"/>
    <p:sldId id="4763" r:id="rId35"/>
    <p:sldId id="3992" r:id="rId36"/>
    <p:sldId id="4766" r:id="rId37"/>
    <p:sldId id="4829" r:id="rId38"/>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孙述威" initials="s" lastIdx="1" clrIdx="0">
    <p:extLst>
      <p:ext uri="{19B8F6BF-5375-455C-9EA6-DF929625EA0E}">
        <p15:presenceInfo xmlns:p15="http://schemas.microsoft.com/office/powerpoint/2012/main" userId="孙述威"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0" Type="http://schemas.openxmlformats.org/officeDocument/2006/relationships/slide" Target="slides/slide13.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DF03E9-1770-4304-A14B-2054A969F631}" type="slidenum">
              <a:rPr lang="zh-CN" altLang="en-US" smtClean="0"/>
              <a:t>2</a:t>
            </a:fld>
            <a:endParaRPr lang="zh-CN" altLang="en-US"/>
          </a:p>
        </p:txBody>
      </p:sp>
    </p:spTree>
    <p:extLst>
      <p:ext uri="{BB962C8B-B14F-4D97-AF65-F5344CB8AC3E}">
        <p14:creationId xmlns:p14="http://schemas.microsoft.com/office/powerpoint/2010/main" val="1787542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3B47C2-2211-4EFF-9A7E-7D0C7CC6ADF8}" type="slidenum">
              <a:rPr lang="en-GB" smtClean="0"/>
              <a:t>4</a:t>
            </a:fld>
            <a:endParaRPr lang="en-GB"/>
          </a:p>
        </p:txBody>
      </p:sp>
    </p:spTree>
    <p:extLst>
      <p:ext uri="{BB962C8B-B14F-4D97-AF65-F5344CB8AC3E}">
        <p14:creationId xmlns:p14="http://schemas.microsoft.com/office/powerpoint/2010/main" val="233475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3B47C2-2211-4EFF-9A7E-7D0C7CC6ADF8}" type="slidenum">
              <a:rPr lang="en-GB" smtClean="0"/>
              <a:t>5</a:t>
            </a:fld>
            <a:endParaRPr lang="en-GB"/>
          </a:p>
        </p:txBody>
      </p:sp>
    </p:spTree>
    <p:extLst>
      <p:ext uri="{BB962C8B-B14F-4D97-AF65-F5344CB8AC3E}">
        <p14:creationId xmlns:p14="http://schemas.microsoft.com/office/powerpoint/2010/main" val="3091322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3B47C2-2211-4EFF-9A7E-7D0C7CC6ADF8}" type="slidenum">
              <a:rPr lang="en-GB" smtClean="0"/>
              <a:t>6</a:t>
            </a:fld>
            <a:endParaRPr lang="en-GB"/>
          </a:p>
        </p:txBody>
      </p:sp>
    </p:spTree>
    <p:extLst>
      <p:ext uri="{BB962C8B-B14F-4D97-AF65-F5344CB8AC3E}">
        <p14:creationId xmlns:p14="http://schemas.microsoft.com/office/powerpoint/2010/main" val="2693236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3B47C2-2211-4EFF-9A7E-7D0C7CC6ADF8}" type="slidenum">
              <a:rPr lang="en-GB" smtClean="0"/>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5"/>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6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3"/>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2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l="16667"/>
          <a:stretch>
            <a:fillRect/>
          </a:stretch>
        </p:blipFill>
        <p:spPr>
          <a:xfrm>
            <a:off x="-13064" y="0"/>
            <a:ext cx="12204745" cy="6857682"/>
          </a:xfrm>
          <a:prstGeom prst="rect">
            <a:avLst/>
          </a:prstGeom>
        </p:spPr>
      </p:pic>
    </p:spTree>
    <p:extLst>
      <p:ext uri="{BB962C8B-B14F-4D97-AF65-F5344CB8AC3E}">
        <p14:creationId xmlns:p14="http://schemas.microsoft.com/office/powerpoint/2010/main" val="1370107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5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52" y="21433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6" y="21433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6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6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4013186471"/>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3517985"/>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961198830"/>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6548423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32561246"/>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03779142"/>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22474408"/>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54718659"/>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74936615"/>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55277233"/>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12400998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90"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31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2"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8.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8.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8.gif"/><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 Target="../slides/slide2.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7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7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7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26"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7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7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7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4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4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14"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96" y="643257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2"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2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 y="2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8"/>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48"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8"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7"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userDrawn="1"/>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userDrawn="1"/>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userDrawn="1"/>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userDrawn="1"/>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userDrawn="1"/>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userDrawn="1"/>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userDrawn="1"/>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userDrawn="1"/>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userDrawn="1"/>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userDrawn="1"/>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78158375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0.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1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4.png"/><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3" y="213362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701"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367808" y="1909293"/>
            <a:ext cx="5760640"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项目六   控制与考核</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extLst>
              <p:ext uri="{D42A27DB-BD31-4B8C-83A1-F6EECF244321}">
                <p14:modId xmlns:p14="http://schemas.microsoft.com/office/powerpoint/2010/main" val="1482009615"/>
              </p:ext>
            </p:extLst>
          </p:nvPr>
        </p:nvGraphicFramePr>
        <p:xfrm>
          <a:off x="1775520" y="1988840"/>
          <a:ext cx="9204734" cy="4367153"/>
        </p:xfrm>
        <a:graphic>
          <a:graphicData uri="http://schemas.openxmlformats.org/drawingml/2006/table">
            <a:tbl>
              <a:tblPr firstRow="1" bandRow="1">
                <a:tableStyleId>{5940675A-B579-460E-94D1-54222C63F5DA}</a:tableStyleId>
              </a:tblPr>
              <a:tblGrid>
                <a:gridCol w="1291926">
                  <a:extLst>
                    <a:ext uri="{9D8B030D-6E8A-4147-A177-3AD203B41FA5}">
                      <a16:colId xmlns:a16="http://schemas.microsoft.com/office/drawing/2014/main" val="20000"/>
                    </a:ext>
                  </a:extLst>
                </a:gridCol>
                <a:gridCol w="2950797">
                  <a:extLst>
                    <a:ext uri="{9D8B030D-6E8A-4147-A177-3AD203B41FA5}">
                      <a16:colId xmlns:a16="http://schemas.microsoft.com/office/drawing/2014/main" val="20001"/>
                    </a:ext>
                  </a:extLst>
                </a:gridCol>
                <a:gridCol w="4962011">
                  <a:extLst>
                    <a:ext uri="{9D8B030D-6E8A-4147-A177-3AD203B41FA5}">
                      <a16:colId xmlns:a16="http://schemas.microsoft.com/office/drawing/2014/main" val="20002"/>
                    </a:ext>
                  </a:extLst>
                </a:gridCol>
              </a:tblGrid>
              <a:tr h="581525">
                <a:tc rowSpan="2">
                  <a:txBody>
                    <a:bodyPr/>
                    <a:lstStyle/>
                    <a:p>
                      <a:pPr indent="0" algn="ctr">
                        <a:buNone/>
                      </a:pPr>
                      <a:r>
                        <a:rPr lang="en-US" sz="2400" b="1" dirty="0">
                          <a:solidFill>
                            <a:srgbClr val="000000"/>
                          </a:solidFill>
                          <a:latin typeface="+mn-ea"/>
                          <a:ea typeface="+mn-ea"/>
                          <a:cs typeface="宋体" panose="02010600030101010101" pitchFamily="2" charset="-122"/>
                        </a:rPr>
                        <a:t>平衡1</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外部评价指标</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股东和客户对企业的评价</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56057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2400" b="1" dirty="0" err="1">
                          <a:solidFill>
                            <a:srgbClr val="000000"/>
                          </a:solidFill>
                          <a:latin typeface="+mn-ea"/>
                          <a:ea typeface="+mn-ea"/>
                          <a:cs typeface="宋体" panose="02010600030101010101" pitchFamily="2" charset="-122"/>
                        </a:rPr>
                        <a:t>内部评价指标</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内部经营过程、新技术学习</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542164">
                <a:tc rowSpan="2">
                  <a:txBody>
                    <a:bodyPr/>
                    <a:lstStyle/>
                    <a:p>
                      <a:pPr indent="0" algn="ctr">
                        <a:buNone/>
                      </a:pPr>
                      <a:r>
                        <a:rPr lang="en-US" sz="2400" b="1">
                          <a:solidFill>
                            <a:srgbClr val="000000"/>
                          </a:solidFill>
                          <a:latin typeface="+mn-ea"/>
                          <a:ea typeface="+mn-ea"/>
                          <a:cs typeface="宋体" panose="02010600030101010101" pitchFamily="2" charset="-122"/>
                        </a:rPr>
                        <a:t>平衡2</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成果评价指标</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利润、市场占有率</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531372">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2400" b="1" dirty="0" err="1">
                          <a:solidFill>
                            <a:srgbClr val="000000"/>
                          </a:solidFill>
                          <a:latin typeface="+mn-ea"/>
                          <a:ea typeface="+mn-ea"/>
                          <a:cs typeface="宋体" panose="02010600030101010101" pitchFamily="2" charset="-122"/>
                        </a:rPr>
                        <a:t>驱动因素评价指标</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新产品投资开发</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526293">
                <a:tc rowSpan="2">
                  <a:txBody>
                    <a:bodyPr/>
                    <a:lstStyle/>
                    <a:p>
                      <a:pPr indent="0" algn="ctr">
                        <a:buNone/>
                      </a:pPr>
                      <a:r>
                        <a:rPr lang="en-US" sz="2400" b="1">
                          <a:solidFill>
                            <a:srgbClr val="000000"/>
                          </a:solidFill>
                          <a:latin typeface="+mn-ea"/>
                          <a:ea typeface="+mn-ea"/>
                          <a:cs typeface="宋体" panose="02010600030101010101" pitchFamily="2" charset="-122"/>
                        </a:rPr>
                        <a:t>平衡3</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财务评价指标</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利润</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r h="549783">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2400" b="1">
                          <a:solidFill>
                            <a:srgbClr val="000000"/>
                          </a:solidFill>
                          <a:latin typeface="+mn-ea"/>
                          <a:ea typeface="+mn-ea"/>
                          <a:cs typeface="宋体" panose="02010600030101010101" pitchFamily="2" charset="-122"/>
                        </a:rPr>
                        <a:t>非财务评价指标</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员工忠诚度、客户满意程度</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5"/>
                  </a:ext>
                </a:extLst>
              </a:tr>
              <a:tr h="504708">
                <a:tc rowSpan="2">
                  <a:txBody>
                    <a:bodyPr/>
                    <a:lstStyle/>
                    <a:p>
                      <a:pPr indent="0" algn="ctr">
                        <a:buNone/>
                      </a:pPr>
                      <a:r>
                        <a:rPr lang="en-US" sz="2400" b="1">
                          <a:solidFill>
                            <a:srgbClr val="000000"/>
                          </a:solidFill>
                          <a:latin typeface="+mn-ea"/>
                          <a:ea typeface="+mn-ea"/>
                          <a:cs typeface="宋体" panose="02010600030101010101" pitchFamily="2" charset="-122"/>
                        </a:rPr>
                        <a:t>平衡4</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a:solidFill>
                            <a:srgbClr val="000000"/>
                          </a:solidFill>
                          <a:latin typeface="+mn-ea"/>
                          <a:ea typeface="+mn-ea"/>
                          <a:cs typeface="宋体" panose="02010600030101010101" pitchFamily="2" charset="-122"/>
                        </a:rPr>
                        <a:t>短期评价指标</a:t>
                      </a:r>
                      <a:endParaRPr lang="en-US" altLang="en-US" sz="2400" b="1">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利润</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6"/>
                  </a:ext>
                </a:extLst>
              </a:tr>
              <a:tr h="570733">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2400" b="1" dirty="0" err="1">
                          <a:solidFill>
                            <a:srgbClr val="000000"/>
                          </a:solidFill>
                          <a:latin typeface="+mn-ea"/>
                          <a:ea typeface="+mn-ea"/>
                          <a:cs typeface="宋体" panose="02010600030101010101" pitchFamily="2" charset="-122"/>
                        </a:rPr>
                        <a:t>长期评价指标</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tc>
                  <a:txBody>
                    <a:bodyPr/>
                    <a:lstStyle/>
                    <a:p>
                      <a:pPr indent="0" algn="ctr">
                        <a:buNone/>
                      </a:pPr>
                      <a:r>
                        <a:rPr lang="en-US" sz="2400" b="1" dirty="0" err="1">
                          <a:solidFill>
                            <a:srgbClr val="000000"/>
                          </a:solidFill>
                          <a:latin typeface="+mn-ea"/>
                          <a:ea typeface="+mn-ea"/>
                          <a:cs typeface="宋体" panose="02010600030101010101" pitchFamily="2" charset="-122"/>
                        </a:rPr>
                        <a:t>员工培训成本、研发费用</a:t>
                      </a:r>
                      <a:endParaRPr lang="en-US" altLang="en-US" sz="2400" b="1" dirty="0">
                        <a:solidFill>
                          <a:srgbClr val="000000"/>
                        </a:solidFill>
                        <a:latin typeface="+mn-ea"/>
                        <a:ea typeface="+mn-ea"/>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7"/>
                  </a:ext>
                </a:extLst>
              </a:tr>
            </a:tbl>
          </a:graphicData>
        </a:graphic>
      </p:graphicFrame>
      <p:grpSp>
        <p:nvGrpSpPr>
          <p:cNvPr id="6" name="组合 5">
            <a:extLst>
              <a:ext uri="{FF2B5EF4-FFF2-40B4-BE49-F238E27FC236}">
                <a16:creationId xmlns:a16="http://schemas.microsoft.com/office/drawing/2014/main" id="{012EBF3B-A49C-4672-8BBE-D0FEA90A5AE2}"/>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D66FF36E-9E25-4A71-AED6-71F071D138E5}"/>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948DEB96-EE83-4C3B-A765-2AB14C0DB9C9}"/>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3" name="组合 12">
            <a:extLst>
              <a:ext uri="{FF2B5EF4-FFF2-40B4-BE49-F238E27FC236}">
                <a16:creationId xmlns:a16="http://schemas.microsoft.com/office/drawing/2014/main" id="{59EF47AE-B42D-4097-93AD-DF5E65F24815}"/>
              </a:ext>
            </a:extLst>
          </p:cNvPr>
          <p:cNvGrpSpPr>
            <a:grpSpLocks/>
          </p:cNvGrpSpPr>
          <p:nvPr/>
        </p:nvGrpSpPr>
        <p:grpSpPr bwMode="auto">
          <a:xfrm>
            <a:off x="47328" y="807107"/>
            <a:ext cx="3096344" cy="822325"/>
            <a:chOff x="11113" y="950913"/>
            <a:chExt cx="5445943" cy="822325"/>
          </a:xfrm>
        </p:grpSpPr>
        <p:pic>
          <p:nvPicPr>
            <p:cNvPr id="14" name="TextBox 17">
              <a:extLst>
                <a:ext uri="{FF2B5EF4-FFF2-40B4-BE49-F238E27FC236}">
                  <a16:creationId xmlns:a16="http://schemas.microsoft.com/office/drawing/2014/main" id="{B8E39913-E64E-43DE-B7D0-D639427CFC20}"/>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a:extLst>
                <a:ext uri="{FF2B5EF4-FFF2-40B4-BE49-F238E27FC236}">
                  <a16:creationId xmlns:a16="http://schemas.microsoft.com/office/drawing/2014/main" id="{C24E8697-E289-4139-A229-7984E9578672}"/>
                </a:ext>
              </a:extLst>
            </p:cNvPr>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平衡计分卡</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文本框 5"/>
              <p:cNvSpPr txBox="1"/>
              <p:nvPr/>
            </p:nvSpPr>
            <p:spPr>
              <a:xfrm>
                <a:off x="1415480" y="2564904"/>
                <a:ext cx="9073008" cy="728854"/>
              </a:xfrm>
              <a:prstGeom prst="rect">
                <a:avLst/>
              </a:prstGeom>
              <a:noFill/>
            </p:spPr>
            <p:txBody>
              <a:bodyPr wrap="square" lIns="0" tIns="0" rIns="0" bIns="0" rtlCol="0" anchor="t">
                <a:spAutoFit/>
              </a:bodyPr>
              <a:lstStyle/>
              <a:p>
                <a:pPr indent="266647"/>
                <a:r>
                  <a:rPr lang="en-US" altLang="zh-CN" sz="2400" dirty="0">
                    <a:latin typeface="+mn-ea"/>
                    <a:ea typeface="+mn-ea"/>
                    <a:sym typeface="+mn-ea"/>
                  </a:rPr>
                  <a:t>1.</a:t>
                </a:r>
                <a:r>
                  <a:rPr lang="zh-CN" altLang="en-US" sz="2400" dirty="0">
                    <a:latin typeface="+mn-ea"/>
                    <a:ea typeface="+mn-ea"/>
                    <a:sym typeface="+mn-ea"/>
                  </a:rPr>
                  <a:t>投资资本回报率</a:t>
                </a:r>
                <a:r>
                  <a:rPr lang="en-US" sz="2400" dirty="0">
                    <a:latin typeface="+mn-ea"/>
                    <a:ea typeface="+mn-ea"/>
                    <a:cs typeface="Times New Roman" panose="02020603050405020304" pitchFamily="18" charset="0"/>
                    <a:sym typeface="+mn-ea"/>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sym typeface="+mn-ea"/>
                          </a:rPr>
                        </m:ctrlPr>
                      </m:fPr>
                      <m:num>
                        <m:r>
                          <a:rPr lang="zh-CN" altLang="en-US" sz="2400" i="1">
                            <a:latin typeface="Cambria Math" panose="02040503050406030204" pitchFamily="18" charset="0"/>
                            <a:ea typeface="+mn-ea"/>
                            <a:cs typeface="Times New Roman" panose="02020603050405020304" pitchFamily="18" charset="0"/>
                            <a:sym typeface="+mn-ea"/>
                          </a:rPr>
                          <m:t>税前利润</m:t>
                        </m:r>
                        <m:r>
                          <a:rPr lang="zh-CN" altLang="en-US" sz="2400" i="1" smtClean="0">
                            <a:latin typeface="Cambria Math" panose="02040503050406030204" pitchFamily="18" charset="0"/>
                            <a:ea typeface="+mn-ea"/>
                            <a:cs typeface="Times New Roman" panose="02020603050405020304" pitchFamily="18" charset="0"/>
                            <a:sym typeface="+mn-ea"/>
                          </a:rPr>
                          <m:t>（</m:t>
                        </m:r>
                        <m:r>
                          <a:rPr lang="en-US" altLang="zh-CN" sz="2400" b="1" i="1" smtClean="0">
                            <a:latin typeface="Cambria Math" panose="02040503050406030204" pitchFamily="18" charset="0"/>
                            <a:ea typeface="+mn-ea"/>
                            <a:cs typeface="Times New Roman" panose="02020603050405020304" pitchFamily="18" charset="0"/>
                            <a:sym typeface="+mn-ea"/>
                          </a:rPr>
                          <m:t>𝟏</m:t>
                        </m:r>
                        <m:r>
                          <a:rPr lang="en-US" altLang="zh-CN" sz="2400" i="1">
                            <a:latin typeface="Cambria Math" panose="02040503050406030204" pitchFamily="18" charset="0"/>
                            <a:ea typeface="+mn-ea"/>
                            <a:cs typeface="Times New Roman" panose="02020603050405020304" pitchFamily="18" charset="0"/>
                            <a:sym typeface="+mn-ea"/>
                          </a:rPr>
                          <m:t>−</m:t>
                        </m:r>
                        <m:r>
                          <a:rPr lang="zh-CN" altLang="en-US" sz="2400" i="1" smtClean="0">
                            <a:latin typeface="Cambria Math" panose="02040503050406030204" pitchFamily="18" charset="0"/>
                            <a:ea typeface="+mn-ea"/>
                            <a:cs typeface="Times New Roman" panose="02020603050405020304" pitchFamily="18" charset="0"/>
                            <a:sym typeface="+mn-ea"/>
                          </a:rPr>
                          <m:t>所得税</m:t>
                        </m:r>
                        <m:r>
                          <a:rPr lang="zh-CN" altLang="en-US" sz="2400" i="1">
                            <a:latin typeface="Cambria Math" panose="02040503050406030204" pitchFamily="18" charset="0"/>
                            <a:ea typeface="+mn-ea"/>
                            <a:cs typeface="Times New Roman" panose="02020603050405020304" pitchFamily="18" charset="0"/>
                            <a:sym typeface="+mn-ea"/>
                          </a:rPr>
                          <m:t>税率</m:t>
                        </m:r>
                        <m:r>
                          <a:rPr lang="zh-CN" altLang="en-US" sz="2400" i="1" smtClean="0">
                            <a:latin typeface="Cambria Math" panose="02040503050406030204" pitchFamily="18" charset="0"/>
                            <a:ea typeface="+mn-ea"/>
                            <a:cs typeface="Times New Roman" panose="02020603050405020304" pitchFamily="18" charset="0"/>
                            <a:sym typeface="+mn-ea"/>
                          </a:rPr>
                          <m:t>）</m:t>
                        </m:r>
                        <m:r>
                          <a:rPr lang="en-US" altLang="zh-CN" sz="2400" i="1">
                            <a:latin typeface="Cambria Math" panose="02040503050406030204" pitchFamily="18" charset="0"/>
                            <a:ea typeface="+mn-ea"/>
                            <a:cs typeface="Times New Roman" panose="02020603050405020304" pitchFamily="18" charset="0"/>
                            <a:sym typeface="+mn-ea"/>
                          </a:rPr>
                          <m:t>+</m:t>
                        </m:r>
                        <m:r>
                          <a:rPr lang="zh-CN" altLang="en-US" sz="2400" i="1" smtClean="0">
                            <a:latin typeface="Cambria Math" panose="02040503050406030204" pitchFamily="18" charset="0"/>
                            <a:ea typeface="+mn-ea"/>
                            <a:cs typeface="Times New Roman" panose="02020603050405020304" pitchFamily="18" charset="0"/>
                            <a:sym typeface="+mn-ea"/>
                          </a:rPr>
                          <m:t>利息支出</m:t>
                        </m:r>
                      </m:num>
                      <m:den>
                        <m:r>
                          <a:rPr lang="zh-CN" altLang="en-US" sz="2400" i="1">
                            <a:latin typeface="Cambria Math" panose="02040503050406030204" pitchFamily="18" charset="0"/>
                            <a:ea typeface="+mn-ea"/>
                            <a:cs typeface="Times New Roman" panose="02020603050405020304" pitchFamily="18" charset="0"/>
                            <a:sym typeface="+mn-ea"/>
                          </a:rPr>
                          <m:t>投资资本</m:t>
                        </m:r>
                        <m:r>
                          <a:rPr lang="zh-CN" altLang="en-US" sz="2400" i="1" smtClean="0">
                            <a:latin typeface="Cambria Math" panose="02040503050406030204" pitchFamily="18" charset="0"/>
                            <a:ea typeface="+mn-ea"/>
                            <a:cs typeface="Times New Roman" panose="02020603050405020304" pitchFamily="18" charset="0"/>
                            <a:sym typeface="+mn-ea"/>
                          </a:rPr>
                          <m:t>平均余额</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mn-ea"/>
                  <a:ea typeface="+mn-ea"/>
                  <a:cs typeface="Times New Roman" panose="02020603050405020304" pitchFamily="18" charset="0"/>
                  <a:sym typeface="+mn-ea"/>
                </a:endParaRPr>
              </a:p>
            </p:txBody>
          </p:sp>
        </mc:Choice>
        <mc:Fallback xmlns="">
          <p:sp>
            <p:nvSpPr>
              <p:cNvPr id="6" name="文本框 5"/>
              <p:cNvSpPr txBox="1">
                <a:spLocks noRot="1" noChangeAspect="1" noMove="1" noResize="1" noEditPoints="1" noAdjustHandles="1" noChangeArrowheads="1" noChangeShapeType="1" noTextEdit="1"/>
              </p:cNvSpPr>
              <p:nvPr/>
            </p:nvSpPr>
            <p:spPr>
              <a:xfrm>
                <a:off x="1415480" y="2564904"/>
                <a:ext cx="9073008" cy="728854"/>
              </a:xfrm>
              <a:prstGeom prst="rect">
                <a:avLst/>
              </a:prstGeom>
              <a:blipFill>
                <a:blip r:embed="rId2"/>
                <a:stretch>
                  <a:fillRect r="-537" b="-1681"/>
                </a:stretch>
              </a:blipFill>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C56840FA-E866-427B-B02E-CBE948CD0772}"/>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8B664D07-F8E4-4DBA-80D9-177E2E3FC6D7}"/>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ACA33D5C-D8F3-48C8-8411-9EE3AF4D242F}"/>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5" name="组合 8">
            <a:extLst>
              <a:ext uri="{FF2B5EF4-FFF2-40B4-BE49-F238E27FC236}">
                <a16:creationId xmlns:a16="http://schemas.microsoft.com/office/drawing/2014/main" id="{CA809DAC-B2D5-44F2-B6AB-B19B66C1D7E7}"/>
              </a:ext>
            </a:extLst>
          </p:cNvPr>
          <p:cNvGrpSpPr>
            <a:grpSpLocks/>
          </p:cNvGrpSpPr>
          <p:nvPr/>
        </p:nvGrpSpPr>
        <p:grpSpPr bwMode="auto">
          <a:xfrm>
            <a:off x="983432" y="1784596"/>
            <a:ext cx="3096344" cy="830997"/>
            <a:chOff x="416496" y="1196750"/>
            <a:chExt cx="2144688" cy="829731"/>
          </a:xfrm>
        </p:grpSpPr>
        <p:sp>
          <p:nvSpPr>
            <p:cNvPr id="16" name="矩形 15">
              <a:extLst>
                <a:ext uri="{FF2B5EF4-FFF2-40B4-BE49-F238E27FC236}">
                  <a16:creationId xmlns:a16="http://schemas.microsoft.com/office/drawing/2014/main" id="{92BC50F7-BBA7-408D-86AE-624D94F3C3B4}"/>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a:extLst>
                <a:ext uri="{FF2B5EF4-FFF2-40B4-BE49-F238E27FC236}">
                  <a16:creationId xmlns:a16="http://schemas.microsoft.com/office/drawing/2014/main" id="{317D6360-3969-4D2C-A6F9-CDA24B4A0143}"/>
                </a:ext>
              </a:extLst>
            </p:cNvPr>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财务维度指标体系</a:t>
              </a:r>
            </a:p>
          </p:txBody>
        </p:sp>
      </p:grpSp>
      <mc:AlternateContent xmlns:mc="http://schemas.openxmlformats.org/markup-compatibility/2006" xmlns:a14="http://schemas.microsoft.com/office/drawing/2010/main">
        <mc:Choice Requires="a14">
          <p:sp>
            <p:nvSpPr>
              <p:cNvPr id="18" name="文本框 17">
                <a:extLst>
                  <a:ext uri="{FF2B5EF4-FFF2-40B4-BE49-F238E27FC236}">
                    <a16:creationId xmlns:a16="http://schemas.microsoft.com/office/drawing/2014/main" id="{3AC54BC7-40ED-4887-AAA6-0BB4C3DD121C}"/>
                  </a:ext>
                </a:extLst>
              </p:cNvPr>
              <p:cNvSpPr txBox="1"/>
              <p:nvPr/>
            </p:nvSpPr>
            <p:spPr>
              <a:xfrm>
                <a:off x="1631504" y="3933056"/>
                <a:ext cx="8496944" cy="731482"/>
              </a:xfrm>
              <a:prstGeom prst="rect">
                <a:avLst/>
              </a:prstGeom>
              <a:noFill/>
              <a:ln w="9525">
                <a:noFill/>
              </a:ln>
            </p:spPr>
            <p:txBody>
              <a:bodyPr wrap="square">
                <a:spAutoFit/>
              </a:bodyPr>
              <a:lstStyle/>
              <a:p>
                <a:pPr indent="266647"/>
                <a:r>
                  <a:rPr lang="zh-CN" altLang="en-US" sz="2400" dirty="0">
                    <a:latin typeface="+mn-ea"/>
                    <a:ea typeface="+mn-ea"/>
                  </a:rPr>
                  <a:t>投资资本平均余额</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期初</m:t>
                        </m:r>
                        <m:r>
                          <a:rPr lang="zh-CN" altLang="en-US" sz="2400" i="1" smtClean="0">
                            <a:latin typeface="Cambria Math" panose="02040503050406030204" pitchFamily="18" charset="0"/>
                            <a:ea typeface="+mn-ea"/>
                            <a:cs typeface="Times New Roman" panose="02020603050405020304" pitchFamily="18" charset="0"/>
                          </a:rPr>
                          <m:t>投资资本</m:t>
                        </m:r>
                        <m:r>
                          <a:rPr lang="en-US" altLang="zh-CN" sz="2400" i="1">
                            <a:latin typeface="Cambria Math" panose="02040503050406030204" pitchFamily="18" charset="0"/>
                            <a:ea typeface="+mn-ea"/>
                            <a:cs typeface="Times New Roman" panose="02020603050405020304" pitchFamily="18" charset="0"/>
                          </a:rPr>
                          <m:t>+</m:t>
                        </m:r>
                        <m:r>
                          <a:rPr lang="zh-CN" altLang="en-US" sz="2400" i="1" smtClean="0">
                            <a:latin typeface="Cambria Math" panose="02040503050406030204" pitchFamily="18" charset="0"/>
                            <a:ea typeface="+mn-ea"/>
                            <a:cs typeface="Times New Roman" panose="02020603050405020304" pitchFamily="18" charset="0"/>
                          </a:rPr>
                          <m:t>期末</m:t>
                        </m:r>
                        <m:r>
                          <a:rPr lang="zh-CN" altLang="en-US" sz="2400" i="1">
                            <a:latin typeface="Cambria Math" panose="02040503050406030204" pitchFamily="18" charset="0"/>
                            <a:ea typeface="+mn-ea"/>
                            <a:cs typeface="Times New Roman" panose="02020603050405020304" pitchFamily="18" charset="0"/>
                          </a:rPr>
                          <m:t>投资资本</m:t>
                        </m:r>
                      </m:num>
                      <m:den>
                        <m:r>
                          <a:rPr lang="en-US" altLang="zh-CN" sz="2400" b="1" i="1" smtClean="0">
                            <a:latin typeface="Cambria Math" panose="02040503050406030204" pitchFamily="18" charset="0"/>
                            <a:ea typeface="+mn-ea"/>
                            <a:cs typeface="Times New Roman" panose="02020603050405020304" pitchFamily="18" charset="0"/>
                          </a:rPr>
                          <m:t>𝟐</m:t>
                        </m:r>
                      </m:den>
                    </m:f>
                  </m:oMath>
                </a14:m>
                <a:endParaRPr lang="en-US" altLang="en-US" sz="2400" dirty="0">
                  <a:latin typeface="+mn-ea"/>
                  <a:ea typeface="+mn-ea"/>
                  <a:cs typeface="Times New Roman" panose="02020603050405020304" pitchFamily="18" charset="0"/>
                </a:endParaRPr>
              </a:p>
            </p:txBody>
          </p:sp>
        </mc:Choice>
        <mc:Fallback xmlns="">
          <p:sp>
            <p:nvSpPr>
              <p:cNvPr id="18" name="文本框 17">
                <a:extLst>
                  <a:ext uri="{FF2B5EF4-FFF2-40B4-BE49-F238E27FC236}">
                    <a16:creationId xmlns:a16="http://schemas.microsoft.com/office/drawing/2014/main" id="{3AC54BC7-40ED-4887-AAA6-0BB4C3DD121C}"/>
                  </a:ext>
                </a:extLst>
              </p:cNvPr>
              <p:cNvSpPr txBox="1">
                <a:spLocks noRot="1" noChangeAspect="1" noMove="1" noResize="1" noEditPoints="1" noAdjustHandles="1" noChangeArrowheads="1" noChangeShapeType="1" noTextEdit="1"/>
              </p:cNvSpPr>
              <p:nvPr/>
            </p:nvSpPr>
            <p:spPr>
              <a:xfrm>
                <a:off x="1631504" y="3933056"/>
                <a:ext cx="8496944" cy="731482"/>
              </a:xfrm>
              <a:prstGeom prst="rect">
                <a:avLst/>
              </a:prstGeom>
              <a:blipFill>
                <a:blip r:embed="rId3"/>
                <a:stretch>
                  <a:fillRect b="-7500"/>
                </a:stretch>
              </a:blipFill>
              <a:ln w="9525">
                <a:noFill/>
              </a:ln>
            </p:spPr>
            <p:txBody>
              <a:bodyPr/>
              <a:lstStyle/>
              <a:p>
                <a:r>
                  <a:rPr lang="zh-CN" altLang="en-US">
                    <a:noFill/>
                  </a:rPr>
                  <a:t> </a:t>
                </a:r>
              </a:p>
            </p:txBody>
          </p:sp>
        </mc:Fallback>
      </mc:AlternateContent>
      <p:sp>
        <p:nvSpPr>
          <p:cNvPr id="19" name="文本框 18">
            <a:extLst>
              <a:ext uri="{FF2B5EF4-FFF2-40B4-BE49-F238E27FC236}">
                <a16:creationId xmlns:a16="http://schemas.microsoft.com/office/drawing/2014/main" id="{B612839B-D61F-4606-9D08-A3B901C16FD2}"/>
              </a:ext>
            </a:extLst>
          </p:cNvPr>
          <p:cNvSpPr txBox="1"/>
          <p:nvPr/>
        </p:nvSpPr>
        <p:spPr>
          <a:xfrm>
            <a:off x="1980992" y="5398931"/>
            <a:ext cx="6145377" cy="368850"/>
          </a:xfrm>
          <a:prstGeom prst="rect">
            <a:avLst/>
          </a:prstGeom>
          <a:noFill/>
        </p:spPr>
        <p:txBody>
          <a:bodyPr wrap="square" lIns="0" tIns="0" rIns="0" bIns="0" rtlCol="0" anchor="t">
            <a:spAutoFit/>
          </a:bodyPr>
          <a:lstStyle/>
          <a:p>
            <a:r>
              <a:rPr lang="zh-CN" altLang="en-US" sz="2400" dirty="0">
                <a:latin typeface="+mn-ea"/>
                <a:ea typeface="+mn-ea"/>
                <a:sym typeface="+mn-ea"/>
              </a:rPr>
              <a:t>投资资本</a:t>
            </a:r>
            <a:r>
              <a:rPr lang="en-US" altLang="zh-CN" sz="2400" dirty="0">
                <a:latin typeface="+mn-ea"/>
                <a:ea typeface="+mn-ea"/>
                <a:cs typeface="Times New Roman" panose="02020603050405020304" pitchFamily="18" charset="0"/>
                <a:sym typeface="+mn-ea"/>
              </a:rPr>
              <a:t>=</a:t>
            </a:r>
            <a:r>
              <a:rPr lang="zh-CN" altLang="en-US" sz="2400" dirty="0">
                <a:latin typeface="+mn-ea"/>
                <a:ea typeface="+mn-ea"/>
                <a:cs typeface="Times New Roman" panose="02020603050405020304" pitchFamily="18" charset="0"/>
                <a:sym typeface="+mn-ea"/>
              </a:rPr>
              <a:t>有息债务</a:t>
            </a:r>
            <a:r>
              <a:rPr lang="en-US" altLang="zh-CN" sz="2400" dirty="0">
                <a:latin typeface="+mn-ea"/>
                <a:ea typeface="+mn-ea"/>
                <a:cs typeface="Times New Roman" panose="02020603050405020304" pitchFamily="18" charset="0"/>
                <a:sym typeface="+mn-ea"/>
              </a:rPr>
              <a:t>+</a:t>
            </a:r>
            <a:r>
              <a:rPr lang="zh-CN" altLang="en-US" sz="2400" dirty="0">
                <a:latin typeface="+mn-ea"/>
                <a:ea typeface="+mn-ea"/>
                <a:cs typeface="Times New Roman" panose="02020603050405020304" pitchFamily="18" charset="0"/>
                <a:sym typeface="+mn-ea"/>
              </a:rPr>
              <a:t>所有者（股东）权益</a:t>
            </a:r>
            <a:endParaRPr lang="zh-CN" altLang="en-US" sz="2400" dirty="0">
              <a:latin typeface="+mn-ea"/>
              <a:ea typeface="+mn-ea"/>
              <a:sym typeface="+mn-ea"/>
            </a:endParaRPr>
          </a:p>
        </p:txBody>
      </p:sp>
      <p:grpSp>
        <p:nvGrpSpPr>
          <p:cNvPr id="12" name="组合 11">
            <a:extLst>
              <a:ext uri="{FF2B5EF4-FFF2-40B4-BE49-F238E27FC236}">
                <a16:creationId xmlns:a16="http://schemas.microsoft.com/office/drawing/2014/main" id="{5179E155-C2F2-445B-8FEC-3321DD0CA5CD}"/>
              </a:ext>
            </a:extLst>
          </p:cNvPr>
          <p:cNvGrpSpPr>
            <a:grpSpLocks/>
          </p:cNvGrpSpPr>
          <p:nvPr/>
        </p:nvGrpSpPr>
        <p:grpSpPr bwMode="auto">
          <a:xfrm>
            <a:off x="47328" y="807107"/>
            <a:ext cx="4032448" cy="822325"/>
            <a:chOff x="11113" y="950913"/>
            <a:chExt cx="5445943" cy="822325"/>
          </a:xfrm>
        </p:grpSpPr>
        <p:pic>
          <p:nvPicPr>
            <p:cNvPr id="13" name="TextBox 17">
              <a:extLst>
                <a:ext uri="{FF2B5EF4-FFF2-40B4-BE49-F238E27FC236}">
                  <a16:creationId xmlns:a16="http://schemas.microsoft.com/office/drawing/2014/main" id="{09DC6425-7CD3-4D29-BDF5-85E91089C3F8}"/>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a:extLst>
                <a:ext uri="{FF2B5EF4-FFF2-40B4-BE49-F238E27FC236}">
                  <a16:creationId xmlns:a16="http://schemas.microsoft.com/office/drawing/2014/main" id="{6353FC4D-6693-47CC-BE18-B3AFD0417302}"/>
                </a:ext>
              </a:extLst>
            </p:cNvPr>
            <p:cNvSpPr txBox="1">
              <a:spLocks noChangeArrowheads="1"/>
            </p:cNvSpPr>
            <p:nvPr/>
          </p:nvSpPr>
          <p:spPr bwMode="auto">
            <a:xfrm>
              <a:off x="240206" y="1108566"/>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一、编制战略地图</a:t>
              </a:r>
            </a:p>
          </p:txBody>
        </p:sp>
      </p:grpSp>
    </p:spTree>
    <p:extLst>
      <p:ext uri="{BB962C8B-B14F-4D97-AF65-F5344CB8AC3E}">
        <p14:creationId xmlns:p14="http://schemas.microsoft.com/office/powerpoint/2010/main" val="776079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文本框 4"/>
              <p:cNvSpPr txBox="1"/>
              <p:nvPr/>
            </p:nvSpPr>
            <p:spPr>
              <a:xfrm>
                <a:off x="1271464" y="1462954"/>
                <a:ext cx="7774276" cy="721608"/>
              </a:xfrm>
              <a:prstGeom prst="rect">
                <a:avLst/>
              </a:prstGeom>
              <a:noFill/>
            </p:spPr>
            <p:txBody>
              <a:bodyPr wrap="square" lIns="0" tIns="0" rIns="0" bIns="0" rtlCol="0" anchor="t">
                <a:spAutoFit/>
              </a:bodyPr>
              <a:lstStyle/>
              <a:p>
                <a:pPr indent="266647"/>
                <a:r>
                  <a:rPr lang="en-US" altLang="zh-CN" sz="2400" dirty="0">
                    <a:latin typeface="+mn-ea"/>
                    <a:ea typeface="+mn-ea"/>
                    <a:sym typeface="+mn-ea"/>
                  </a:rPr>
                  <a:t>2.</a:t>
                </a:r>
                <a:r>
                  <a:rPr lang="zh-CN" altLang="en-US" sz="2400" dirty="0">
                    <a:latin typeface="+mn-ea"/>
                    <a:ea typeface="+mn-ea"/>
                    <a:sym typeface="+mn-ea"/>
                  </a:rPr>
                  <a:t>净资产收益率</a:t>
                </a:r>
                <a:r>
                  <a:rPr lang="en-US" sz="2400" dirty="0">
                    <a:latin typeface="+mn-ea"/>
                    <a:ea typeface="+mn-ea"/>
                    <a:cs typeface="Times New Roman" panose="02020603050405020304" pitchFamily="18" charset="0"/>
                    <a:sym typeface="+mn-ea"/>
                  </a:rPr>
                  <a:t>=</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净利润</m:t>
                        </m:r>
                      </m:num>
                      <m:den>
                        <m:r>
                          <a:rPr lang="zh-CN" altLang="en-US" sz="2400" i="1">
                            <a:latin typeface="Cambria Math" panose="02040503050406030204" pitchFamily="18" charset="0"/>
                            <a:ea typeface="+mn-ea"/>
                            <a:cs typeface="Times New Roman" panose="02020603050405020304" pitchFamily="18" charset="0"/>
                          </a:rPr>
                          <m:t>平均净资产</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mn-ea"/>
                  <a:ea typeface="+mn-ea"/>
                  <a:cs typeface="Times New Roman" panose="02020603050405020304" pitchFamily="18" charset="0"/>
                  <a:sym typeface="+mn-ea"/>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1271464" y="1462954"/>
                <a:ext cx="7774276" cy="721608"/>
              </a:xfrm>
              <a:prstGeom prst="rect">
                <a:avLst/>
              </a:prstGeom>
              <a:blipFill>
                <a:blip r:embed="rId2"/>
                <a:stretch>
                  <a:fillRect b="-1695"/>
                </a:stretch>
              </a:blipFill>
            </p:spPr>
            <p:txBody>
              <a:bodyPr/>
              <a:lstStyle/>
              <a:p>
                <a:r>
                  <a:rPr lang="zh-CN" altLang="en-US">
                    <a:noFill/>
                  </a:rPr>
                  <a:t> </a:t>
                </a:r>
              </a:p>
            </p:txBody>
          </p:sp>
        </mc:Fallback>
      </mc:AlternateContent>
      <p:grpSp>
        <p:nvGrpSpPr>
          <p:cNvPr id="10" name="组合 9">
            <a:extLst>
              <a:ext uri="{FF2B5EF4-FFF2-40B4-BE49-F238E27FC236}">
                <a16:creationId xmlns:a16="http://schemas.microsoft.com/office/drawing/2014/main" id="{9F185651-5988-4CF4-97AF-F52614673668}"/>
              </a:ext>
            </a:extLst>
          </p:cNvPr>
          <p:cNvGrpSpPr/>
          <p:nvPr/>
        </p:nvGrpSpPr>
        <p:grpSpPr>
          <a:xfrm>
            <a:off x="119336" y="126074"/>
            <a:ext cx="4680520" cy="613803"/>
            <a:chOff x="1271464" y="2420888"/>
            <a:chExt cx="4392488" cy="613803"/>
          </a:xfrm>
        </p:grpSpPr>
        <p:sp>
          <p:nvSpPr>
            <p:cNvPr id="11" name="矩形 2">
              <a:extLst>
                <a:ext uri="{FF2B5EF4-FFF2-40B4-BE49-F238E27FC236}">
                  <a16:creationId xmlns:a16="http://schemas.microsoft.com/office/drawing/2014/main" id="{91BF35C5-85C4-4C91-94D5-67B74566B9F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0">
              <a:extLst>
                <a:ext uri="{FF2B5EF4-FFF2-40B4-BE49-F238E27FC236}">
                  <a16:creationId xmlns:a16="http://schemas.microsoft.com/office/drawing/2014/main" id="{FC74057A-47DB-4556-8062-66EF9A6548D7}"/>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
        <p:nvSpPr>
          <p:cNvPr id="8" name="文本框 7">
            <a:extLst>
              <a:ext uri="{FF2B5EF4-FFF2-40B4-BE49-F238E27FC236}">
                <a16:creationId xmlns:a16="http://schemas.microsoft.com/office/drawing/2014/main" id="{7CB5462D-E1D3-46A1-9E44-B3D129C7B44A}"/>
              </a:ext>
            </a:extLst>
          </p:cNvPr>
          <p:cNvSpPr txBox="1"/>
          <p:nvPr/>
        </p:nvSpPr>
        <p:spPr>
          <a:xfrm>
            <a:off x="1487488" y="2907639"/>
            <a:ext cx="10422207" cy="10427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nSpc>
                <a:spcPct val="150000"/>
              </a:lnSpc>
            </a:pPr>
            <a:r>
              <a:rPr lang="en-US" altLang="zh-CN" sz="2400" dirty="0">
                <a:solidFill>
                  <a:schemeClr val="tx1"/>
                </a:solidFill>
                <a:latin typeface="+mn-ea"/>
                <a:sym typeface="+mn-ea"/>
              </a:rPr>
              <a:t>3.</a:t>
            </a:r>
            <a:r>
              <a:rPr lang="zh-CN" altLang="en-US" sz="2400" dirty="0">
                <a:solidFill>
                  <a:schemeClr val="tx1"/>
                </a:solidFill>
                <a:latin typeface="+mn-ea"/>
                <a:sym typeface="+mn-ea"/>
              </a:rPr>
              <a:t>经济增加值是指税后净营业利润扣除全部投入资本的成本后的剩余收益。</a:t>
            </a:r>
          </a:p>
          <a:p>
            <a:pPr>
              <a:lnSpc>
                <a:spcPct val="150000"/>
              </a:lnSpc>
            </a:pPr>
            <a:r>
              <a:rPr lang="zh-CN" altLang="en-US" sz="2400" dirty="0">
                <a:solidFill>
                  <a:schemeClr val="tx1"/>
                </a:solidFill>
                <a:latin typeface="+mn-ea"/>
                <a:sym typeface="+mn-ea"/>
              </a:rPr>
              <a:t>      经济增加值</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税后净营业利润</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平均资本占用</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加权平均资本成本</a:t>
            </a:r>
            <a:endParaRPr lang="zh-CN" altLang="en-US" sz="2400" dirty="0">
              <a:solidFill>
                <a:schemeClr val="tx1"/>
              </a:solidFill>
              <a:latin typeface="+mn-ea"/>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55440" y="1700808"/>
            <a:ext cx="10422870" cy="1042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nSpc>
                <a:spcPct val="150000"/>
              </a:lnSpc>
            </a:pPr>
            <a:r>
              <a:rPr lang="en-US" altLang="zh-CN" sz="2400" dirty="0">
                <a:solidFill>
                  <a:schemeClr val="tx1"/>
                </a:solidFill>
                <a:latin typeface="+mn-ea"/>
                <a:sym typeface="+mn-ea"/>
              </a:rPr>
              <a:t>4.</a:t>
            </a:r>
            <a:r>
              <a:rPr lang="zh-CN" altLang="en-US" sz="2400" dirty="0">
                <a:solidFill>
                  <a:schemeClr val="tx1"/>
                </a:solidFill>
                <a:latin typeface="+mn-ea"/>
                <a:sym typeface="+mn-ea"/>
              </a:rPr>
              <a:t>息税前利润是指企业当年实现税前利润与利息支出的合计数。</a:t>
            </a:r>
          </a:p>
          <a:p>
            <a:pPr>
              <a:lnSpc>
                <a:spcPct val="150000"/>
              </a:lnSpc>
            </a:pPr>
            <a:r>
              <a:rPr lang="zh-CN" altLang="en-US" sz="2400" dirty="0">
                <a:solidFill>
                  <a:schemeClr val="tx1"/>
                </a:solidFill>
                <a:latin typeface="+mn-ea"/>
                <a:sym typeface="+mn-ea"/>
              </a:rPr>
              <a:t>       息税前利润</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税前利润</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利息支出</a:t>
            </a:r>
            <a:endParaRPr lang="zh-CN" altLang="en-US" sz="2400" dirty="0">
              <a:solidFill>
                <a:schemeClr val="tx1"/>
              </a:solidFill>
              <a:latin typeface="+mn-ea"/>
              <a:sym typeface="+mn-ea"/>
            </a:endParaRPr>
          </a:p>
        </p:txBody>
      </p:sp>
      <p:sp>
        <p:nvSpPr>
          <p:cNvPr id="6" name="文本框 5"/>
          <p:cNvSpPr txBox="1"/>
          <p:nvPr/>
        </p:nvSpPr>
        <p:spPr>
          <a:xfrm>
            <a:off x="1056103" y="3733488"/>
            <a:ext cx="10422207" cy="159671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nSpc>
                <a:spcPct val="150000"/>
              </a:lnSpc>
            </a:pPr>
            <a:r>
              <a:rPr lang="en-US" altLang="zh-CN" sz="2400" dirty="0">
                <a:solidFill>
                  <a:schemeClr val="tx1"/>
                </a:solidFill>
                <a:latin typeface="+mn-ea"/>
                <a:sym typeface="+mn-ea"/>
              </a:rPr>
              <a:t>5.</a:t>
            </a:r>
            <a:r>
              <a:rPr lang="zh-CN" altLang="en-US" sz="2400" dirty="0">
                <a:solidFill>
                  <a:schemeClr val="tx1"/>
                </a:solidFill>
                <a:latin typeface="+mn-ea"/>
                <a:sym typeface="+mn-ea"/>
              </a:rPr>
              <a:t>自由现金流是指企业一定会计期间经营活动产生的净现金流超过付现资本性支出的金额，反映企业可动用的现金。</a:t>
            </a:r>
          </a:p>
          <a:p>
            <a:pPr>
              <a:lnSpc>
                <a:spcPct val="150000"/>
              </a:lnSpc>
            </a:pPr>
            <a:r>
              <a:rPr lang="zh-CN" altLang="en-US" sz="2400" dirty="0">
                <a:solidFill>
                  <a:schemeClr val="tx1"/>
                </a:solidFill>
                <a:latin typeface="+mn-ea"/>
                <a:sym typeface="+mn-ea"/>
              </a:rPr>
              <a:t>       自由现金流</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经营活动净现金流</a:t>
            </a:r>
            <a:r>
              <a:rPr lang="en-US" altLang="zh-CN" sz="2400" dirty="0">
                <a:solidFill>
                  <a:schemeClr val="tx1"/>
                </a:solidFill>
                <a:latin typeface="+mn-ea"/>
                <a:cs typeface="Times New Roman" panose="02020603050405020304" pitchFamily="18" charset="0"/>
                <a:sym typeface="+mn-ea"/>
              </a:rPr>
              <a:t>-</a:t>
            </a:r>
            <a:r>
              <a:rPr lang="zh-CN" altLang="en-US" sz="2400" dirty="0">
                <a:solidFill>
                  <a:schemeClr val="tx1"/>
                </a:solidFill>
                <a:latin typeface="+mn-ea"/>
                <a:cs typeface="Times New Roman" panose="02020603050405020304" pitchFamily="18" charset="0"/>
                <a:sym typeface="+mn-ea"/>
              </a:rPr>
              <a:t>付现资本性支出</a:t>
            </a:r>
            <a:endParaRPr lang="zh-CN" altLang="en-US" sz="2400" dirty="0">
              <a:solidFill>
                <a:schemeClr val="tx1"/>
              </a:solidFill>
              <a:latin typeface="+mn-ea"/>
              <a:sym typeface="+mn-ea"/>
            </a:endParaRPr>
          </a:p>
        </p:txBody>
      </p:sp>
      <p:grpSp>
        <p:nvGrpSpPr>
          <p:cNvPr id="8" name="组合 7">
            <a:extLst>
              <a:ext uri="{FF2B5EF4-FFF2-40B4-BE49-F238E27FC236}">
                <a16:creationId xmlns:a16="http://schemas.microsoft.com/office/drawing/2014/main" id="{64ADECD8-C5C6-469C-BBD1-FA628B1A8FCB}"/>
              </a:ext>
            </a:extLst>
          </p:cNvPr>
          <p:cNvGrpSpPr/>
          <p:nvPr/>
        </p:nvGrpSpPr>
        <p:grpSpPr>
          <a:xfrm>
            <a:off x="119336" y="126074"/>
            <a:ext cx="4680520" cy="613803"/>
            <a:chOff x="1271464" y="2420888"/>
            <a:chExt cx="4392488" cy="613803"/>
          </a:xfrm>
        </p:grpSpPr>
        <p:sp>
          <p:nvSpPr>
            <p:cNvPr id="9" name="矩形 2">
              <a:extLst>
                <a:ext uri="{FF2B5EF4-FFF2-40B4-BE49-F238E27FC236}">
                  <a16:creationId xmlns:a16="http://schemas.microsoft.com/office/drawing/2014/main" id="{AAE236BF-A2BD-4C1E-A2FF-0575823C355E}"/>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D294D664-D5DF-4F6C-922D-4FE13FB851BB}"/>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id="{8D2841C9-67E5-4D0B-AF01-23C8CA965657}"/>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4DBE535D-21FA-404E-A64A-B586A523FD6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0F407662-A0BC-4B84-9603-8039AE47A2DB}"/>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8" name="组合 8">
            <a:extLst>
              <a:ext uri="{FF2B5EF4-FFF2-40B4-BE49-F238E27FC236}">
                <a16:creationId xmlns:a16="http://schemas.microsoft.com/office/drawing/2014/main" id="{881AA169-F399-41CD-A5B8-E06C5853A38A}"/>
              </a:ext>
            </a:extLst>
          </p:cNvPr>
          <p:cNvGrpSpPr>
            <a:grpSpLocks/>
          </p:cNvGrpSpPr>
          <p:nvPr/>
        </p:nvGrpSpPr>
        <p:grpSpPr bwMode="auto">
          <a:xfrm>
            <a:off x="1703512" y="1215409"/>
            <a:ext cx="3096344" cy="504827"/>
            <a:chOff x="416496" y="1196750"/>
            <a:chExt cx="2144688" cy="504058"/>
          </a:xfrm>
        </p:grpSpPr>
        <p:sp>
          <p:nvSpPr>
            <p:cNvPr id="13" name="矩形 12">
              <a:extLst>
                <a:ext uri="{FF2B5EF4-FFF2-40B4-BE49-F238E27FC236}">
                  <a16:creationId xmlns:a16="http://schemas.microsoft.com/office/drawing/2014/main" id="{73073F7F-EFD7-4CDF-B8CD-ACEE2BD37745}"/>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a:extLst>
                <a:ext uri="{FF2B5EF4-FFF2-40B4-BE49-F238E27FC236}">
                  <a16:creationId xmlns:a16="http://schemas.microsoft.com/office/drawing/2014/main" id="{EDBC8044-DC81-4D07-9F92-9BD5CC0ED68E}"/>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客户维度指标体系</a:t>
              </a:r>
            </a:p>
          </p:txBody>
        </p:sp>
      </p:grpSp>
      <p:sp>
        <p:nvSpPr>
          <p:cNvPr id="12" name="Flowchart: Extract 6">
            <a:extLst>
              <a:ext uri="{FF2B5EF4-FFF2-40B4-BE49-F238E27FC236}">
                <a16:creationId xmlns:a16="http://schemas.microsoft.com/office/drawing/2014/main" id="{83BDA76F-A32C-4EFE-B9C4-77815E724934}"/>
              </a:ext>
            </a:extLst>
          </p:cNvPr>
          <p:cNvSpPr/>
          <p:nvPr/>
        </p:nvSpPr>
        <p:spPr>
          <a:xfrm rot="12634188">
            <a:off x="5555501" y="3004978"/>
            <a:ext cx="1643616" cy="1438537"/>
          </a:xfrm>
          <a:prstGeom prst="flowChartExtract">
            <a:avLst/>
          </a:prstGeom>
          <a:solidFill>
            <a:srgbClr val="A4A8A7"/>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dirty="0">
              <a:solidFill>
                <a:srgbClr val="1F4E79"/>
              </a:solidFill>
              <a:latin typeface="+mn-ea"/>
            </a:endParaRPr>
          </a:p>
        </p:txBody>
      </p:sp>
      <p:sp>
        <p:nvSpPr>
          <p:cNvPr id="15" name="Flowchart: Merge 7">
            <a:extLst>
              <a:ext uri="{FF2B5EF4-FFF2-40B4-BE49-F238E27FC236}">
                <a16:creationId xmlns:a16="http://schemas.microsoft.com/office/drawing/2014/main" id="{A78CDA25-4CBF-4336-88A4-518F09D085F1}"/>
              </a:ext>
            </a:extLst>
          </p:cNvPr>
          <p:cNvSpPr/>
          <p:nvPr/>
        </p:nvSpPr>
        <p:spPr>
          <a:xfrm rot="12634188">
            <a:off x="6293842" y="3492173"/>
            <a:ext cx="1643616" cy="1438537"/>
          </a:xfrm>
          <a:prstGeom prst="flowChartMerge">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a:solidFill>
                <a:srgbClr val="1F4E79"/>
              </a:solidFill>
              <a:latin typeface="+mn-ea"/>
            </a:endParaRPr>
          </a:p>
        </p:txBody>
      </p:sp>
      <p:sp>
        <p:nvSpPr>
          <p:cNvPr id="16" name="Flowchart: Extract 8">
            <a:extLst>
              <a:ext uri="{FF2B5EF4-FFF2-40B4-BE49-F238E27FC236}">
                <a16:creationId xmlns:a16="http://schemas.microsoft.com/office/drawing/2014/main" id="{36C134D1-72F0-458F-AAF9-E2DB737D691B}"/>
              </a:ext>
            </a:extLst>
          </p:cNvPr>
          <p:cNvSpPr/>
          <p:nvPr/>
        </p:nvSpPr>
        <p:spPr>
          <a:xfrm rot="12634188">
            <a:off x="5529730" y="4785770"/>
            <a:ext cx="1643616" cy="1438537"/>
          </a:xfrm>
          <a:prstGeom prst="flowChartExtract">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a:solidFill>
                <a:srgbClr val="1F4E79"/>
              </a:solidFill>
              <a:latin typeface="+mn-ea"/>
            </a:endParaRPr>
          </a:p>
        </p:txBody>
      </p:sp>
      <p:sp>
        <p:nvSpPr>
          <p:cNvPr id="17" name="Flowchart: Extract 9">
            <a:extLst>
              <a:ext uri="{FF2B5EF4-FFF2-40B4-BE49-F238E27FC236}">
                <a16:creationId xmlns:a16="http://schemas.microsoft.com/office/drawing/2014/main" id="{CCC03426-E519-408F-960D-9427CEA7163A}"/>
              </a:ext>
            </a:extLst>
          </p:cNvPr>
          <p:cNvSpPr/>
          <p:nvPr/>
        </p:nvSpPr>
        <p:spPr>
          <a:xfrm rot="12634188" flipH="1" flipV="1">
            <a:off x="4742546" y="4364768"/>
            <a:ext cx="1644105" cy="1438857"/>
          </a:xfrm>
          <a:prstGeom prst="flowChartExtract">
            <a:avLst/>
          </a:prstGeom>
          <a:solidFill>
            <a:srgbClr val="1F4E7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dirty="0">
              <a:solidFill>
                <a:srgbClr val="1F4E79"/>
              </a:solidFill>
              <a:latin typeface="+mn-ea"/>
            </a:endParaRPr>
          </a:p>
        </p:txBody>
      </p:sp>
      <p:sp>
        <p:nvSpPr>
          <p:cNvPr id="18" name="Flowchart: Merge 10">
            <a:extLst>
              <a:ext uri="{FF2B5EF4-FFF2-40B4-BE49-F238E27FC236}">
                <a16:creationId xmlns:a16="http://schemas.microsoft.com/office/drawing/2014/main" id="{72CCE606-0663-434C-B5C8-8FDEAACBE3FE}"/>
              </a:ext>
            </a:extLst>
          </p:cNvPr>
          <p:cNvSpPr/>
          <p:nvPr/>
        </p:nvSpPr>
        <p:spPr>
          <a:xfrm rot="12634188" flipH="1" flipV="1">
            <a:off x="4003984" y="3877430"/>
            <a:ext cx="1644105" cy="1438857"/>
          </a:xfrm>
          <a:prstGeom prst="flowChartMerge">
            <a:avLst/>
          </a:prstGeom>
          <a:solidFill>
            <a:srgbClr val="A4A8A7"/>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dirty="0">
              <a:solidFill>
                <a:srgbClr val="1F4E79"/>
              </a:solidFill>
              <a:latin typeface="+mn-ea"/>
            </a:endParaRPr>
          </a:p>
        </p:txBody>
      </p:sp>
      <p:sp>
        <p:nvSpPr>
          <p:cNvPr id="19" name="Flowchart: Extract 11">
            <a:extLst>
              <a:ext uri="{FF2B5EF4-FFF2-40B4-BE49-F238E27FC236}">
                <a16:creationId xmlns:a16="http://schemas.microsoft.com/office/drawing/2014/main" id="{22CB6DC2-D083-4163-829B-E20A613CD191}"/>
              </a:ext>
            </a:extLst>
          </p:cNvPr>
          <p:cNvSpPr/>
          <p:nvPr/>
        </p:nvSpPr>
        <p:spPr>
          <a:xfrm rot="12634188" flipH="1" flipV="1">
            <a:off x="4768265" y="2583546"/>
            <a:ext cx="1644105" cy="1438857"/>
          </a:xfrm>
          <a:prstGeom prst="flowChartExtract">
            <a:avLst/>
          </a:prstGeom>
          <a:solidFill>
            <a:srgbClr val="1F4E7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20" name="Group 62">
            <a:extLst>
              <a:ext uri="{FF2B5EF4-FFF2-40B4-BE49-F238E27FC236}">
                <a16:creationId xmlns:a16="http://schemas.microsoft.com/office/drawing/2014/main" id="{34E45EA2-F0FF-4737-BC57-C7614EACE812}"/>
              </a:ext>
            </a:extLst>
          </p:cNvPr>
          <p:cNvGrpSpPr/>
          <p:nvPr/>
        </p:nvGrpSpPr>
        <p:grpSpPr>
          <a:xfrm>
            <a:off x="5407957" y="3371300"/>
            <a:ext cx="331485" cy="331505"/>
            <a:chOff x="7540968" y="3606241"/>
            <a:chExt cx="953418" cy="953608"/>
          </a:xfrm>
        </p:grpSpPr>
        <p:sp>
          <p:nvSpPr>
            <p:cNvPr id="21" name="Freeform: Shape 63">
              <a:extLst>
                <a:ext uri="{FF2B5EF4-FFF2-40B4-BE49-F238E27FC236}">
                  <a16:creationId xmlns:a16="http://schemas.microsoft.com/office/drawing/2014/main" id="{F6D183CA-FAC9-4D91-9689-E26068E81170}"/>
                </a:ext>
              </a:extLst>
            </p:cNvPr>
            <p:cNvSpPr/>
            <p:nvPr/>
          </p:nvSpPr>
          <p:spPr bwMode="auto">
            <a:xfrm>
              <a:off x="7540968" y="3606243"/>
              <a:ext cx="349585" cy="349654"/>
            </a:xfrm>
            <a:custGeom>
              <a:avLst/>
              <a:gdLst>
                <a:gd name="T0" fmla="*/ 240 w 483"/>
                <a:gd name="T1" fmla="*/ 482 h 483"/>
                <a:gd name="T2" fmla="*/ 240 w 483"/>
                <a:gd name="T3" fmla="*/ 482 h 483"/>
                <a:gd name="T4" fmla="*/ 0 w 483"/>
                <a:gd name="T5" fmla="*/ 240 h 483"/>
                <a:gd name="T6" fmla="*/ 240 w 483"/>
                <a:gd name="T7" fmla="*/ 0 h 483"/>
                <a:gd name="T8" fmla="*/ 482 w 483"/>
                <a:gd name="T9" fmla="*/ 240 h 483"/>
              </a:gdLst>
              <a:ahLst/>
              <a:cxnLst>
                <a:cxn ang="0">
                  <a:pos x="T0" y="T1"/>
                </a:cxn>
                <a:cxn ang="0">
                  <a:pos x="T2" y="T3"/>
                </a:cxn>
                <a:cxn ang="0">
                  <a:pos x="T4" y="T5"/>
                </a:cxn>
                <a:cxn ang="0">
                  <a:pos x="T6" y="T7"/>
                </a:cxn>
                <a:cxn ang="0">
                  <a:pos x="T8" y="T9"/>
                </a:cxn>
              </a:cxnLst>
              <a:rect l="0" t="0" r="r" b="b"/>
              <a:pathLst>
                <a:path w="483" h="483">
                  <a:moveTo>
                    <a:pt x="240" y="482"/>
                  </a:moveTo>
                  <a:lnTo>
                    <a:pt x="240" y="482"/>
                  </a:lnTo>
                  <a:cubicBezTo>
                    <a:pt x="110" y="482"/>
                    <a:pt x="0" y="381"/>
                    <a:pt x="0" y="240"/>
                  </a:cubicBezTo>
                  <a:cubicBezTo>
                    <a:pt x="0" y="110"/>
                    <a:pt x="110" y="0"/>
                    <a:pt x="240" y="0"/>
                  </a:cubicBezTo>
                  <a:cubicBezTo>
                    <a:pt x="370" y="0"/>
                    <a:pt x="482" y="110"/>
                    <a:pt x="482"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2" name="Freeform: Shape 64">
              <a:extLst>
                <a:ext uri="{FF2B5EF4-FFF2-40B4-BE49-F238E27FC236}">
                  <a16:creationId xmlns:a16="http://schemas.microsoft.com/office/drawing/2014/main" id="{02731B47-5AF3-492C-A458-C4B7A81DD6A3}"/>
                </a:ext>
              </a:extLst>
            </p:cNvPr>
            <p:cNvSpPr/>
            <p:nvPr/>
          </p:nvSpPr>
          <p:spPr bwMode="auto">
            <a:xfrm>
              <a:off x="8147973" y="3606241"/>
              <a:ext cx="346408" cy="349654"/>
            </a:xfrm>
            <a:custGeom>
              <a:avLst/>
              <a:gdLst>
                <a:gd name="T0" fmla="*/ 242 w 482"/>
                <a:gd name="T1" fmla="*/ 482 h 483"/>
                <a:gd name="T2" fmla="*/ 242 w 482"/>
                <a:gd name="T3" fmla="*/ 482 h 483"/>
                <a:gd name="T4" fmla="*/ 481 w 482"/>
                <a:gd name="T5" fmla="*/ 240 h 483"/>
                <a:gd name="T6" fmla="*/ 242 w 482"/>
                <a:gd name="T7" fmla="*/ 0 h 483"/>
                <a:gd name="T8" fmla="*/ 0 w 482"/>
                <a:gd name="T9" fmla="*/ 240 h 483"/>
              </a:gdLst>
              <a:ahLst/>
              <a:cxnLst>
                <a:cxn ang="0">
                  <a:pos x="T0" y="T1"/>
                </a:cxn>
                <a:cxn ang="0">
                  <a:pos x="T2" y="T3"/>
                </a:cxn>
                <a:cxn ang="0">
                  <a:pos x="T4" y="T5"/>
                </a:cxn>
                <a:cxn ang="0">
                  <a:pos x="T6" y="T7"/>
                </a:cxn>
                <a:cxn ang="0">
                  <a:pos x="T8" y="T9"/>
                </a:cxn>
              </a:cxnLst>
              <a:rect l="0" t="0" r="r" b="b"/>
              <a:pathLst>
                <a:path w="482" h="483">
                  <a:moveTo>
                    <a:pt x="242" y="482"/>
                  </a:moveTo>
                  <a:lnTo>
                    <a:pt x="242" y="482"/>
                  </a:lnTo>
                  <a:cubicBezTo>
                    <a:pt x="372" y="482"/>
                    <a:pt x="481" y="381"/>
                    <a:pt x="481" y="240"/>
                  </a:cubicBezTo>
                  <a:cubicBezTo>
                    <a:pt x="481" y="110"/>
                    <a:pt x="372" y="0"/>
                    <a:pt x="242" y="0"/>
                  </a:cubicBezTo>
                  <a:cubicBezTo>
                    <a:pt x="110" y="0"/>
                    <a:pt x="0" y="110"/>
                    <a:pt x="0"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3" name="Freeform: Shape 65">
              <a:extLst>
                <a:ext uri="{FF2B5EF4-FFF2-40B4-BE49-F238E27FC236}">
                  <a16:creationId xmlns:a16="http://schemas.microsoft.com/office/drawing/2014/main" id="{C2278AFF-04D6-4B9B-B4DB-D2C08C0E2737}"/>
                </a:ext>
              </a:extLst>
            </p:cNvPr>
            <p:cNvSpPr/>
            <p:nvPr/>
          </p:nvSpPr>
          <p:spPr bwMode="auto">
            <a:xfrm>
              <a:off x="7540968" y="4213372"/>
              <a:ext cx="349585" cy="346476"/>
            </a:xfrm>
            <a:custGeom>
              <a:avLst/>
              <a:gdLst>
                <a:gd name="T0" fmla="*/ 240 w 483"/>
                <a:gd name="T1" fmla="*/ 0 h 482"/>
                <a:gd name="T2" fmla="*/ 240 w 483"/>
                <a:gd name="T3" fmla="*/ 0 h 482"/>
                <a:gd name="T4" fmla="*/ 0 w 483"/>
                <a:gd name="T5" fmla="*/ 240 h 482"/>
                <a:gd name="T6" fmla="*/ 240 w 483"/>
                <a:gd name="T7" fmla="*/ 481 h 482"/>
                <a:gd name="T8" fmla="*/ 482 w 483"/>
                <a:gd name="T9" fmla="*/ 240 h 482"/>
              </a:gdLst>
              <a:ahLst/>
              <a:cxnLst>
                <a:cxn ang="0">
                  <a:pos x="T0" y="T1"/>
                </a:cxn>
                <a:cxn ang="0">
                  <a:pos x="T2" y="T3"/>
                </a:cxn>
                <a:cxn ang="0">
                  <a:pos x="T4" y="T5"/>
                </a:cxn>
                <a:cxn ang="0">
                  <a:pos x="T6" y="T7"/>
                </a:cxn>
                <a:cxn ang="0">
                  <a:pos x="T8" y="T9"/>
                </a:cxn>
              </a:cxnLst>
              <a:rect l="0" t="0" r="r" b="b"/>
              <a:pathLst>
                <a:path w="483" h="482">
                  <a:moveTo>
                    <a:pt x="240" y="0"/>
                  </a:moveTo>
                  <a:lnTo>
                    <a:pt x="240" y="0"/>
                  </a:lnTo>
                  <a:cubicBezTo>
                    <a:pt x="110" y="0"/>
                    <a:pt x="0" y="110"/>
                    <a:pt x="0" y="240"/>
                  </a:cubicBezTo>
                  <a:cubicBezTo>
                    <a:pt x="0" y="381"/>
                    <a:pt x="110" y="481"/>
                    <a:pt x="240" y="481"/>
                  </a:cubicBezTo>
                  <a:cubicBezTo>
                    <a:pt x="370" y="481"/>
                    <a:pt x="482" y="381"/>
                    <a:pt x="482"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4" name="Freeform: Shape 66">
              <a:extLst>
                <a:ext uri="{FF2B5EF4-FFF2-40B4-BE49-F238E27FC236}">
                  <a16:creationId xmlns:a16="http://schemas.microsoft.com/office/drawing/2014/main" id="{693F0FD6-D9E9-4077-BD3E-9DBECA84B14F}"/>
                </a:ext>
              </a:extLst>
            </p:cNvPr>
            <p:cNvSpPr/>
            <p:nvPr/>
          </p:nvSpPr>
          <p:spPr bwMode="auto">
            <a:xfrm>
              <a:off x="8147978" y="4213373"/>
              <a:ext cx="346408" cy="346476"/>
            </a:xfrm>
            <a:custGeom>
              <a:avLst/>
              <a:gdLst>
                <a:gd name="T0" fmla="*/ 242 w 482"/>
                <a:gd name="T1" fmla="*/ 0 h 482"/>
                <a:gd name="T2" fmla="*/ 242 w 482"/>
                <a:gd name="T3" fmla="*/ 0 h 482"/>
                <a:gd name="T4" fmla="*/ 481 w 482"/>
                <a:gd name="T5" fmla="*/ 240 h 482"/>
                <a:gd name="T6" fmla="*/ 242 w 482"/>
                <a:gd name="T7" fmla="*/ 481 h 482"/>
                <a:gd name="T8" fmla="*/ 0 w 482"/>
                <a:gd name="T9" fmla="*/ 240 h 482"/>
              </a:gdLst>
              <a:ahLst/>
              <a:cxnLst>
                <a:cxn ang="0">
                  <a:pos x="T0" y="T1"/>
                </a:cxn>
                <a:cxn ang="0">
                  <a:pos x="T2" y="T3"/>
                </a:cxn>
                <a:cxn ang="0">
                  <a:pos x="T4" y="T5"/>
                </a:cxn>
                <a:cxn ang="0">
                  <a:pos x="T6" y="T7"/>
                </a:cxn>
                <a:cxn ang="0">
                  <a:pos x="T8" y="T9"/>
                </a:cxn>
              </a:cxnLst>
              <a:rect l="0" t="0" r="r" b="b"/>
              <a:pathLst>
                <a:path w="482" h="482">
                  <a:moveTo>
                    <a:pt x="242" y="0"/>
                  </a:moveTo>
                  <a:lnTo>
                    <a:pt x="242" y="0"/>
                  </a:lnTo>
                  <a:cubicBezTo>
                    <a:pt x="372" y="0"/>
                    <a:pt x="481" y="110"/>
                    <a:pt x="481" y="240"/>
                  </a:cubicBezTo>
                  <a:cubicBezTo>
                    <a:pt x="481" y="381"/>
                    <a:pt x="372" y="481"/>
                    <a:pt x="242" y="481"/>
                  </a:cubicBezTo>
                  <a:cubicBezTo>
                    <a:pt x="110" y="481"/>
                    <a:pt x="0" y="381"/>
                    <a:pt x="0"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5" name="Freeform: Shape 67">
              <a:extLst>
                <a:ext uri="{FF2B5EF4-FFF2-40B4-BE49-F238E27FC236}">
                  <a16:creationId xmlns:a16="http://schemas.microsoft.com/office/drawing/2014/main" id="{E70A3FB5-B0B3-4C79-8750-566303B03984}"/>
                </a:ext>
              </a:extLst>
            </p:cNvPr>
            <p:cNvSpPr/>
            <p:nvPr/>
          </p:nvSpPr>
          <p:spPr bwMode="auto">
            <a:xfrm>
              <a:off x="7887379" y="3781069"/>
              <a:ext cx="3180" cy="607127"/>
            </a:xfrm>
            <a:custGeom>
              <a:avLst/>
              <a:gdLst>
                <a:gd name="T0" fmla="*/ 0 w 1"/>
                <a:gd name="T1" fmla="*/ 842 h 843"/>
                <a:gd name="T2" fmla="*/ 0 w 1"/>
                <a:gd name="T3" fmla="*/ 602 h 843"/>
                <a:gd name="T4" fmla="*/ 0 w 1"/>
                <a:gd name="T5" fmla="*/ 242 h 843"/>
                <a:gd name="T6" fmla="*/ 0 w 1"/>
                <a:gd name="T7" fmla="*/ 0 h 843"/>
              </a:gdLst>
              <a:ahLst/>
              <a:cxnLst>
                <a:cxn ang="0">
                  <a:pos x="T0" y="T1"/>
                </a:cxn>
                <a:cxn ang="0">
                  <a:pos x="T2" y="T3"/>
                </a:cxn>
                <a:cxn ang="0">
                  <a:pos x="T4" y="T5"/>
                </a:cxn>
                <a:cxn ang="0">
                  <a:pos x="T6" y="T7"/>
                </a:cxn>
              </a:cxnLst>
              <a:rect l="0" t="0" r="r" b="b"/>
              <a:pathLst>
                <a:path w="1" h="843">
                  <a:moveTo>
                    <a:pt x="0" y="842"/>
                  </a:moveTo>
                  <a:lnTo>
                    <a:pt x="0" y="602"/>
                  </a:lnTo>
                  <a:lnTo>
                    <a:pt x="0" y="242"/>
                  </a:lnTo>
                  <a:lnTo>
                    <a:pt x="0"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6" name="Freeform: Shape 68">
              <a:extLst>
                <a:ext uri="{FF2B5EF4-FFF2-40B4-BE49-F238E27FC236}">
                  <a16:creationId xmlns:a16="http://schemas.microsoft.com/office/drawing/2014/main" id="{40AE9496-993B-4FA3-894E-3F6D383E9FFC}"/>
                </a:ext>
              </a:extLst>
            </p:cNvPr>
            <p:cNvSpPr/>
            <p:nvPr/>
          </p:nvSpPr>
          <p:spPr bwMode="auto">
            <a:xfrm>
              <a:off x="8147978" y="3781067"/>
              <a:ext cx="3180" cy="607127"/>
            </a:xfrm>
            <a:custGeom>
              <a:avLst/>
              <a:gdLst>
                <a:gd name="T0" fmla="*/ 0 w 1"/>
                <a:gd name="T1" fmla="*/ 0 h 843"/>
                <a:gd name="T2" fmla="*/ 0 w 1"/>
                <a:gd name="T3" fmla="*/ 242 h 843"/>
                <a:gd name="T4" fmla="*/ 0 w 1"/>
                <a:gd name="T5" fmla="*/ 602 h 843"/>
                <a:gd name="T6" fmla="*/ 0 w 1"/>
                <a:gd name="T7" fmla="*/ 842 h 843"/>
              </a:gdLst>
              <a:ahLst/>
              <a:cxnLst>
                <a:cxn ang="0">
                  <a:pos x="T0" y="T1"/>
                </a:cxn>
                <a:cxn ang="0">
                  <a:pos x="T2" y="T3"/>
                </a:cxn>
                <a:cxn ang="0">
                  <a:pos x="T4" y="T5"/>
                </a:cxn>
                <a:cxn ang="0">
                  <a:pos x="T6" y="T7"/>
                </a:cxn>
              </a:cxnLst>
              <a:rect l="0" t="0" r="r" b="b"/>
              <a:pathLst>
                <a:path w="1" h="843">
                  <a:moveTo>
                    <a:pt x="0" y="0"/>
                  </a:moveTo>
                  <a:lnTo>
                    <a:pt x="0" y="242"/>
                  </a:lnTo>
                  <a:lnTo>
                    <a:pt x="0" y="602"/>
                  </a:lnTo>
                  <a:lnTo>
                    <a:pt x="0" y="842"/>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7" name="Freeform: Shape 69">
              <a:extLst>
                <a:ext uri="{FF2B5EF4-FFF2-40B4-BE49-F238E27FC236}">
                  <a16:creationId xmlns:a16="http://schemas.microsoft.com/office/drawing/2014/main" id="{BA23463C-251C-4DAC-B043-EB0CC5922809}"/>
                </a:ext>
              </a:extLst>
            </p:cNvPr>
            <p:cNvSpPr/>
            <p:nvPr/>
          </p:nvSpPr>
          <p:spPr bwMode="auto">
            <a:xfrm>
              <a:off x="7712590" y="3955899"/>
              <a:ext cx="610184" cy="3180"/>
            </a:xfrm>
            <a:custGeom>
              <a:avLst/>
              <a:gdLst>
                <a:gd name="T0" fmla="*/ 0 w 845"/>
                <a:gd name="T1" fmla="*/ 0 h 1"/>
                <a:gd name="T2" fmla="*/ 242 w 845"/>
                <a:gd name="T3" fmla="*/ 0 h 1"/>
                <a:gd name="T4" fmla="*/ 602 w 845"/>
                <a:gd name="T5" fmla="*/ 0 h 1"/>
                <a:gd name="T6" fmla="*/ 844 w 845"/>
                <a:gd name="T7" fmla="*/ 0 h 1"/>
              </a:gdLst>
              <a:ahLst/>
              <a:cxnLst>
                <a:cxn ang="0">
                  <a:pos x="T0" y="T1"/>
                </a:cxn>
                <a:cxn ang="0">
                  <a:pos x="T2" y="T3"/>
                </a:cxn>
                <a:cxn ang="0">
                  <a:pos x="T4" y="T5"/>
                </a:cxn>
                <a:cxn ang="0">
                  <a:pos x="T6" y="T7"/>
                </a:cxn>
              </a:cxnLst>
              <a:rect l="0" t="0" r="r" b="b"/>
              <a:pathLst>
                <a:path w="845" h="1">
                  <a:moveTo>
                    <a:pt x="0" y="0"/>
                  </a:moveTo>
                  <a:lnTo>
                    <a:pt x="242" y="0"/>
                  </a:lnTo>
                  <a:lnTo>
                    <a:pt x="602" y="0"/>
                  </a:lnTo>
                  <a:lnTo>
                    <a:pt x="844"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28" name="Freeform: Shape 70">
              <a:extLst>
                <a:ext uri="{FF2B5EF4-FFF2-40B4-BE49-F238E27FC236}">
                  <a16:creationId xmlns:a16="http://schemas.microsoft.com/office/drawing/2014/main" id="{9C7CB4B6-982C-400C-972E-FB38CAA34EDF}"/>
                </a:ext>
              </a:extLst>
            </p:cNvPr>
            <p:cNvSpPr/>
            <p:nvPr/>
          </p:nvSpPr>
          <p:spPr bwMode="auto">
            <a:xfrm>
              <a:off x="7712596" y="4212806"/>
              <a:ext cx="610184" cy="3177"/>
            </a:xfrm>
            <a:custGeom>
              <a:avLst/>
              <a:gdLst>
                <a:gd name="T0" fmla="*/ 844 w 845"/>
                <a:gd name="T1" fmla="*/ 0 h 1"/>
                <a:gd name="T2" fmla="*/ 602 w 845"/>
                <a:gd name="T3" fmla="*/ 0 h 1"/>
                <a:gd name="T4" fmla="*/ 242 w 845"/>
                <a:gd name="T5" fmla="*/ 0 h 1"/>
                <a:gd name="T6" fmla="*/ 0 w 845"/>
                <a:gd name="T7" fmla="*/ 0 h 1"/>
              </a:gdLst>
              <a:ahLst/>
              <a:cxnLst>
                <a:cxn ang="0">
                  <a:pos x="T0" y="T1"/>
                </a:cxn>
                <a:cxn ang="0">
                  <a:pos x="T2" y="T3"/>
                </a:cxn>
                <a:cxn ang="0">
                  <a:pos x="T4" y="T5"/>
                </a:cxn>
                <a:cxn ang="0">
                  <a:pos x="T6" y="T7"/>
                </a:cxn>
              </a:cxnLst>
              <a:rect l="0" t="0" r="r" b="b"/>
              <a:pathLst>
                <a:path w="845" h="1">
                  <a:moveTo>
                    <a:pt x="844" y="0"/>
                  </a:moveTo>
                  <a:lnTo>
                    <a:pt x="602" y="0"/>
                  </a:lnTo>
                  <a:lnTo>
                    <a:pt x="242" y="0"/>
                  </a:lnTo>
                  <a:lnTo>
                    <a:pt x="0"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grpSp>
        <p:nvGrpSpPr>
          <p:cNvPr id="29" name="Group 71">
            <a:extLst>
              <a:ext uri="{FF2B5EF4-FFF2-40B4-BE49-F238E27FC236}">
                <a16:creationId xmlns:a16="http://schemas.microsoft.com/office/drawing/2014/main" id="{166DA2D7-572E-4084-AEE2-50358F740DB0}"/>
              </a:ext>
            </a:extLst>
          </p:cNvPr>
          <p:cNvGrpSpPr/>
          <p:nvPr/>
        </p:nvGrpSpPr>
        <p:grpSpPr>
          <a:xfrm>
            <a:off x="6330110" y="3360274"/>
            <a:ext cx="347340" cy="343923"/>
            <a:chOff x="5453001" y="7775630"/>
            <a:chExt cx="962950" cy="953477"/>
          </a:xfrm>
        </p:grpSpPr>
        <p:sp>
          <p:nvSpPr>
            <p:cNvPr id="30" name="Freeform: Shape 72">
              <a:extLst>
                <a:ext uri="{FF2B5EF4-FFF2-40B4-BE49-F238E27FC236}">
                  <a16:creationId xmlns:a16="http://schemas.microsoft.com/office/drawing/2014/main" id="{6499235D-B402-4E4C-B10F-D67F2FC86C2A}"/>
                </a:ext>
              </a:extLst>
            </p:cNvPr>
            <p:cNvSpPr/>
            <p:nvPr/>
          </p:nvSpPr>
          <p:spPr bwMode="auto">
            <a:xfrm>
              <a:off x="5805767" y="7775630"/>
              <a:ext cx="254244" cy="346431"/>
            </a:xfrm>
            <a:custGeom>
              <a:avLst/>
              <a:gdLst>
                <a:gd name="T0" fmla="*/ 0 w 352"/>
                <a:gd name="T1" fmla="*/ 481 h 482"/>
                <a:gd name="T2" fmla="*/ 180 w 352"/>
                <a:gd name="T3" fmla="*/ 0 h 482"/>
                <a:gd name="T4" fmla="*/ 351 w 352"/>
                <a:gd name="T5" fmla="*/ 481 h 482"/>
              </a:gdLst>
              <a:ahLst/>
              <a:cxnLst>
                <a:cxn ang="0">
                  <a:pos x="T0" y="T1"/>
                </a:cxn>
                <a:cxn ang="0">
                  <a:pos x="T2" y="T3"/>
                </a:cxn>
                <a:cxn ang="0">
                  <a:pos x="T4" y="T5"/>
                </a:cxn>
              </a:cxnLst>
              <a:rect l="0" t="0" r="r" b="b"/>
              <a:pathLst>
                <a:path w="352" h="482">
                  <a:moveTo>
                    <a:pt x="0" y="481"/>
                  </a:moveTo>
                  <a:lnTo>
                    <a:pt x="180" y="0"/>
                  </a:lnTo>
                  <a:lnTo>
                    <a:pt x="351" y="481"/>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1" name="Freeform: Shape 73">
              <a:extLst>
                <a:ext uri="{FF2B5EF4-FFF2-40B4-BE49-F238E27FC236}">
                  <a16:creationId xmlns:a16="http://schemas.microsoft.com/office/drawing/2014/main" id="{F0873558-6223-43C8-ACB4-637203DEB751}"/>
                </a:ext>
              </a:extLst>
            </p:cNvPr>
            <p:cNvSpPr/>
            <p:nvPr/>
          </p:nvSpPr>
          <p:spPr bwMode="auto">
            <a:xfrm>
              <a:off x="5936065" y="8325469"/>
              <a:ext cx="346408" cy="403638"/>
            </a:xfrm>
            <a:custGeom>
              <a:avLst/>
              <a:gdLst>
                <a:gd name="T0" fmla="*/ 271 w 482"/>
                <a:gd name="T1" fmla="*/ 0 h 562"/>
                <a:gd name="T2" fmla="*/ 481 w 482"/>
                <a:gd name="T3" fmla="*/ 561 h 562"/>
                <a:gd name="T4" fmla="*/ 0 w 482"/>
                <a:gd name="T5" fmla="*/ 210 h 562"/>
              </a:gdLst>
              <a:ahLst/>
              <a:cxnLst>
                <a:cxn ang="0">
                  <a:pos x="T0" y="T1"/>
                </a:cxn>
                <a:cxn ang="0">
                  <a:pos x="T2" y="T3"/>
                </a:cxn>
                <a:cxn ang="0">
                  <a:pos x="T4" y="T5"/>
                </a:cxn>
              </a:cxnLst>
              <a:rect l="0" t="0" r="r" b="b"/>
              <a:pathLst>
                <a:path w="482" h="562">
                  <a:moveTo>
                    <a:pt x="271" y="0"/>
                  </a:moveTo>
                  <a:lnTo>
                    <a:pt x="481" y="561"/>
                  </a:lnTo>
                  <a:lnTo>
                    <a:pt x="0" y="21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2" name="Freeform: Shape 74">
              <a:extLst>
                <a:ext uri="{FF2B5EF4-FFF2-40B4-BE49-F238E27FC236}">
                  <a16:creationId xmlns:a16="http://schemas.microsoft.com/office/drawing/2014/main" id="{3DDB35DC-8689-4D7E-AB3C-996512DBFB03}"/>
                </a:ext>
              </a:extLst>
            </p:cNvPr>
            <p:cNvSpPr/>
            <p:nvPr/>
          </p:nvSpPr>
          <p:spPr bwMode="auto">
            <a:xfrm>
              <a:off x="6066366" y="8122061"/>
              <a:ext cx="349585" cy="203408"/>
            </a:xfrm>
            <a:custGeom>
              <a:avLst/>
              <a:gdLst>
                <a:gd name="T0" fmla="*/ 0 w 483"/>
                <a:gd name="T1" fmla="*/ 0 h 282"/>
                <a:gd name="T2" fmla="*/ 482 w 483"/>
                <a:gd name="T3" fmla="*/ 0 h 282"/>
                <a:gd name="T4" fmla="*/ 91 w 483"/>
                <a:gd name="T5" fmla="*/ 281 h 282"/>
              </a:gdLst>
              <a:ahLst/>
              <a:cxnLst>
                <a:cxn ang="0">
                  <a:pos x="T0" y="T1"/>
                </a:cxn>
                <a:cxn ang="0">
                  <a:pos x="T2" y="T3"/>
                </a:cxn>
                <a:cxn ang="0">
                  <a:pos x="T4" y="T5"/>
                </a:cxn>
              </a:cxnLst>
              <a:rect l="0" t="0" r="r" b="b"/>
              <a:pathLst>
                <a:path w="483" h="282">
                  <a:moveTo>
                    <a:pt x="0" y="0"/>
                  </a:moveTo>
                  <a:lnTo>
                    <a:pt x="482" y="0"/>
                  </a:lnTo>
                  <a:lnTo>
                    <a:pt x="91" y="281"/>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3" name="Freeform: Shape 75">
              <a:extLst>
                <a:ext uri="{FF2B5EF4-FFF2-40B4-BE49-F238E27FC236}">
                  <a16:creationId xmlns:a16="http://schemas.microsoft.com/office/drawing/2014/main" id="{33E4744B-6104-4C1A-B914-7097629751A9}"/>
                </a:ext>
              </a:extLst>
            </p:cNvPr>
            <p:cNvSpPr/>
            <p:nvPr/>
          </p:nvSpPr>
          <p:spPr bwMode="auto">
            <a:xfrm>
              <a:off x="5453001" y="8122061"/>
              <a:ext cx="483064" cy="607046"/>
            </a:xfrm>
            <a:custGeom>
              <a:avLst/>
              <a:gdLst>
                <a:gd name="T0" fmla="*/ 671 w 672"/>
                <a:gd name="T1" fmla="*/ 491 h 843"/>
                <a:gd name="T2" fmla="*/ 181 w 672"/>
                <a:gd name="T3" fmla="*/ 842 h 843"/>
                <a:gd name="T4" fmla="*/ 390 w 672"/>
                <a:gd name="T5" fmla="*/ 281 h 843"/>
                <a:gd name="T6" fmla="*/ 0 w 672"/>
                <a:gd name="T7" fmla="*/ 0 h 843"/>
                <a:gd name="T8" fmla="*/ 491 w 672"/>
                <a:gd name="T9" fmla="*/ 0 h 843"/>
              </a:gdLst>
              <a:ahLst/>
              <a:cxnLst>
                <a:cxn ang="0">
                  <a:pos x="T0" y="T1"/>
                </a:cxn>
                <a:cxn ang="0">
                  <a:pos x="T2" y="T3"/>
                </a:cxn>
                <a:cxn ang="0">
                  <a:pos x="T4" y="T5"/>
                </a:cxn>
                <a:cxn ang="0">
                  <a:pos x="T6" y="T7"/>
                </a:cxn>
                <a:cxn ang="0">
                  <a:pos x="T8" y="T9"/>
                </a:cxn>
              </a:cxnLst>
              <a:rect l="0" t="0" r="r" b="b"/>
              <a:pathLst>
                <a:path w="672" h="843">
                  <a:moveTo>
                    <a:pt x="671" y="491"/>
                  </a:moveTo>
                  <a:lnTo>
                    <a:pt x="181" y="842"/>
                  </a:lnTo>
                  <a:lnTo>
                    <a:pt x="390" y="281"/>
                  </a:lnTo>
                  <a:lnTo>
                    <a:pt x="0" y="0"/>
                  </a:lnTo>
                  <a:lnTo>
                    <a:pt x="491"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4" name="Straight Connector 76">
              <a:extLst>
                <a:ext uri="{FF2B5EF4-FFF2-40B4-BE49-F238E27FC236}">
                  <a16:creationId xmlns:a16="http://schemas.microsoft.com/office/drawing/2014/main" id="{EE721983-4186-4689-B716-87CA25801E1C}"/>
                </a:ext>
              </a:extLst>
            </p:cNvPr>
            <p:cNvSpPr/>
            <p:nvPr/>
          </p:nvSpPr>
          <p:spPr bwMode="auto">
            <a:xfrm flipH="1">
              <a:off x="6066366" y="8122062"/>
              <a:ext cx="136655" cy="3177"/>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grpSp>
        <p:nvGrpSpPr>
          <p:cNvPr id="35" name="Group 77">
            <a:extLst>
              <a:ext uri="{FF2B5EF4-FFF2-40B4-BE49-F238E27FC236}">
                <a16:creationId xmlns:a16="http://schemas.microsoft.com/office/drawing/2014/main" id="{904ABB0A-1EF9-4043-95B5-27322554A84C}"/>
              </a:ext>
            </a:extLst>
          </p:cNvPr>
          <p:cNvGrpSpPr/>
          <p:nvPr/>
        </p:nvGrpSpPr>
        <p:grpSpPr>
          <a:xfrm>
            <a:off x="4772600" y="4226635"/>
            <a:ext cx="334807" cy="331507"/>
            <a:chOff x="15870634" y="5693858"/>
            <a:chExt cx="962967" cy="953477"/>
          </a:xfrm>
        </p:grpSpPr>
        <p:sp>
          <p:nvSpPr>
            <p:cNvPr id="36" name="Freeform: Shape 78">
              <a:extLst>
                <a:ext uri="{FF2B5EF4-FFF2-40B4-BE49-F238E27FC236}">
                  <a16:creationId xmlns:a16="http://schemas.microsoft.com/office/drawing/2014/main" id="{B0EB0C3D-B8FD-4339-AB95-F2EA331B91C9}"/>
                </a:ext>
              </a:extLst>
            </p:cNvPr>
            <p:cNvSpPr/>
            <p:nvPr/>
          </p:nvSpPr>
          <p:spPr bwMode="auto">
            <a:xfrm>
              <a:off x="15870634" y="5693861"/>
              <a:ext cx="959770" cy="953474"/>
            </a:xfrm>
            <a:custGeom>
              <a:avLst/>
              <a:gdLst>
                <a:gd name="T0" fmla="*/ 1332 w 1333"/>
                <a:gd name="T1" fmla="*/ 0 h 1324"/>
                <a:gd name="T2" fmla="*/ 841 w 1333"/>
                <a:gd name="T3" fmla="*/ 1323 h 1324"/>
                <a:gd name="T4" fmla="*/ 0 w 1333"/>
                <a:gd name="T5" fmla="*/ 479 h 1324"/>
                <a:gd name="T6" fmla="*/ 1332 w 1333"/>
                <a:gd name="T7" fmla="*/ 0 h 1324"/>
              </a:gdLst>
              <a:ahLst/>
              <a:cxnLst>
                <a:cxn ang="0">
                  <a:pos x="T0" y="T1"/>
                </a:cxn>
                <a:cxn ang="0">
                  <a:pos x="T2" y="T3"/>
                </a:cxn>
                <a:cxn ang="0">
                  <a:pos x="T4" y="T5"/>
                </a:cxn>
                <a:cxn ang="0">
                  <a:pos x="T6" y="T7"/>
                </a:cxn>
              </a:cxnLst>
              <a:rect l="0" t="0" r="r" b="b"/>
              <a:pathLst>
                <a:path w="1333" h="1324">
                  <a:moveTo>
                    <a:pt x="1332" y="0"/>
                  </a:moveTo>
                  <a:lnTo>
                    <a:pt x="841" y="1323"/>
                  </a:lnTo>
                  <a:lnTo>
                    <a:pt x="0" y="479"/>
                  </a:lnTo>
                  <a:lnTo>
                    <a:pt x="1332" y="0"/>
                  </a:lnTo>
                </a:path>
              </a:pathLst>
            </a:custGeom>
            <a:noFill/>
            <a:ln w="9525" cap="flat">
              <a:solidFill>
                <a:schemeClr val="bg1"/>
              </a:solidFill>
              <a:bevel/>
            </a:ln>
            <a:effectLst/>
          </p:spPr>
          <p:txBody>
            <a:bodyPr anchor="ctr"/>
            <a:lstStyle/>
            <a:p>
              <a:pPr algn="ctr" defTabSz="1031875"/>
              <a:endParaRPr sz="2000">
                <a:solidFill>
                  <a:srgbClr val="1F4E79"/>
                </a:solidFill>
                <a:latin typeface="+mn-ea"/>
                <a:ea typeface="+mn-ea"/>
              </a:endParaRPr>
            </a:p>
          </p:txBody>
        </p:sp>
        <p:sp>
          <p:nvSpPr>
            <p:cNvPr id="37" name="Straight Connector 79">
              <a:extLst>
                <a:ext uri="{FF2B5EF4-FFF2-40B4-BE49-F238E27FC236}">
                  <a16:creationId xmlns:a16="http://schemas.microsoft.com/office/drawing/2014/main" id="{89C33276-702F-4078-A8E1-41E0229CC737}"/>
                </a:ext>
              </a:extLst>
            </p:cNvPr>
            <p:cNvSpPr/>
            <p:nvPr/>
          </p:nvSpPr>
          <p:spPr bwMode="auto">
            <a:xfrm flipH="1">
              <a:off x="16083581" y="5693858"/>
              <a:ext cx="750020" cy="562549"/>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8" name="Straight Connector 80">
              <a:extLst>
                <a:ext uri="{FF2B5EF4-FFF2-40B4-BE49-F238E27FC236}">
                  <a16:creationId xmlns:a16="http://schemas.microsoft.com/office/drawing/2014/main" id="{9A0DFA30-3544-4FC0-B894-DA62771602B8}"/>
                </a:ext>
              </a:extLst>
            </p:cNvPr>
            <p:cNvSpPr/>
            <p:nvPr/>
          </p:nvSpPr>
          <p:spPr bwMode="auto">
            <a:xfrm>
              <a:off x="16086756" y="6256410"/>
              <a:ext cx="3180" cy="346430"/>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39" name="Straight Connector 81">
              <a:extLst>
                <a:ext uri="{FF2B5EF4-FFF2-40B4-BE49-F238E27FC236}">
                  <a16:creationId xmlns:a16="http://schemas.microsoft.com/office/drawing/2014/main" id="{18ED363D-311E-48C8-9213-83447E2027C1}"/>
                </a:ext>
              </a:extLst>
            </p:cNvPr>
            <p:cNvSpPr/>
            <p:nvPr/>
          </p:nvSpPr>
          <p:spPr bwMode="auto">
            <a:xfrm flipH="1">
              <a:off x="16083579" y="6412160"/>
              <a:ext cx="165258" cy="193872"/>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grpSp>
        <p:nvGrpSpPr>
          <p:cNvPr id="40" name="Group 82">
            <a:extLst>
              <a:ext uri="{FF2B5EF4-FFF2-40B4-BE49-F238E27FC236}">
                <a16:creationId xmlns:a16="http://schemas.microsoft.com/office/drawing/2014/main" id="{A635339A-5EF9-447D-9B5E-EDF5069CC016}"/>
              </a:ext>
            </a:extLst>
          </p:cNvPr>
          <p:cNvGrpSpPr/>
          <p:nvPr/>
        </p:nvGrpSpPr>
        <p:grpSpPr>
          <a:xfrm>
            <a:off x="5353721" y="5110705"/>
            <a:ext cx="337708" cy="276022"/>
            <a:chOff x="9912203" y="5301904"/>
            <a:chExt cx="849196" cy="694072"/>
          </a:xfrm>
        </p:grpSpPr>
        <p:sp>
          <p:nvSpPr>
            <p:cNvPr id="41" name="Freeform: Shape 83">
              <a:extLst>
                <a:ext uri="{FF2B5EF4-FFF2-40B4-BE49-F238E27FC236}">
                  <a16:creationId xmlns:a16="http://schemas.microsoft.com/office/drawing/2014/main" id="{62544F73-AE21-4108-918C-5D698AD0D49C}"/>
                </a:ext>
              </a:extLst>
            </p:cNvPr>
            <p:cNvSpPr/>
            <p:nvPr/>
          </p:nvSpPr>
          <p:spPr bwMode="auto">
            <a:xfrm>
              <a:off x="9988375" y="5840798"/>
              <a:ext cx="155170" cy="155178"/>
            </a:xfrm>
            <a:custGeom>
              <a:avLst/>
              <a:gdLst>
                <a:gd name="T0" fmla="*/ 241 w 242"/>
                <a:gd name="T1" fmla="*/ 121 h 241"/>
                <a:gd name="T2" fmla="*/ 241 w 242"/>
                <a:gd name="T3" fmla="*/ 121 h 241"/>
                <a:gd name="T4" fmla="*/ 120 w 242"/>
                <a:gd name="T5" fmla="*/ 0 h 241"/>
                <a:gd name="T6" fmla="*/ 0 w 242"/>
                <a:gd name="T7" fmla="*/ 121 h 241"/>
                <a:gd name="T8" fmla="*/ 120 w 242"/>
                <a:gd name="T9" fmla="*/ 240 h 241"/>
                <a:gd name="T10" fmla="*/ 241 w 242"/>
                <a:gd name="T11" fmla="*/ 121 h 241"/>
              </a:gdLst>
              <a:ahLst/>
              <a:cxnLst>
                <a:cxn ang="0">
                  <a:pos x="T0" y="T1"/>
                </a:cxn>
                <a:cxn ang="0">
                  <a:pos x="T2" y="T3"/>
                </a:cxn>
                <a:cxn ang="0">
                  <a:pos x="T4" y="T5"/>
                </a:cxn>
                <a:cxn ang="0">
                  <a:pos x="T6" y="T7"/>
                </a:cxn>
                <a:cxn ang="0">
                  <a:pos x="T8" y="T9"/>
                </a:cxn>
                <a:cxn ang="0">
                  <a:pos x="T10" y="T11"/>
                </a:cxn>
              </a:cxnLst>
              <a:rect l="0" t="0" r="r" b="b"/>
              <a:pathLst>
                <a:path w="242" h="241">
                  <a:moveTo>
                    <a:pt x="241" y="121"/>
                  </a:moveTo>
                  <a:lnTo>
                    <a:pt x="241" y="121"/>
                  </a:lnTo>
                  <a:cubicBezTo>
                    <a:pt x="241" y="51"/>
                    <a:pt x="191" y="0"/>
                    <a:pt x="120" y="0"/>
                  </a:cubicBezTo>
                  <a:cubicBezTo>
                    <a:pt x="61" y="0"/>
                    <a:pt x="0" y="51"/>
                    <a:pt x="0" y="121"/>
                  </a:cubicBezTo>
                  <a:cubicBezTo>
                    <a:pt x="0" y="181"/>
                    <a:pt x="61" y="240"/>
                    <a:pt x="120" y="240"/>
                  </a:cubicBezTo>
                  <a:cubicBezTo>
                    <a:pt x="191" y="240"/>
                    <a:pt x="241" y="181"/>
                    <a:pt x="241" y="121"/>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2" name="Freeform: Shape 84">
              <a:extLst>
                <a:ext uri="{FF2B5EF4-FFF2-40B4-BE49-F238E27FC236}">
                  <a16:creationId xmlns:a16="http://schemas.microsoft.com/office/drawing/2014/main" id="{BA4B9185-3176-4261-B729-50B7173665B7}"/>
                </a:ext>
              </a:extLst>
            </p:cNvPr>
            <p:cNvSpPr/>
            <p:nvPr/>
          </p:nvSpPr>
          <p:spPr bwMode="auto">
            <a:xfrm>
              <a:off x="10524413" y="5840798"/>
              <a:ext cx="155170" cy="155178"/>
            </a:xfrm>
            <a:custGeom>
              <a:avLst/>
              <a:gdLst>
                <a:gd name="T0" fmla="*/ 242 w 243"/>
                <a:gd name="T1" fmla="*/ 121 h 241"/>
                <a:gd name="T2" fmla="*/ 242 w 243"/>
                <a:gd name="T3" fmla="*/ 121 h 241"/>
                <a:gd name="T4" fmla="*/ 121 w 243"/>
                <a:gd name="T5" fmla="*/ 0 h 241"/>
                <a:gd name="T6" fmla="*/ 0 w 243"/>
                <a:gd name="T7" fmla="*/ 121 h 241"/>
                <a:gd name="T8" fmla="*/ 121 w 243"/>
                <a:gd name="T9" fmla="*/ 240 h 241"/>
                <a:gd name="T10" fmla="*/ 242 w 243"/>
                <a:gd name="T11" fmla="*/ 121 h 241"/>
              </a:gdLst>
              <a:ahLst/>
              <a:cxnLst>
                <a:cxn ang="0">
                  <a:pos x="T0" y="T1"/>
                </a:cxn>
                <a:cxn ang="0">
                  <a:pos x="T2" y="T3"/>
                </a:cxn>
                <a:cxn ang="0">
                  <a:pos x="T4" y="T5"/>
                </a:cxn>
                <a:cxn ang="0">
                  <a:pos x="T6" y="T7"/>
                </a:cxn>
                <a:cxn ang="0">
                  <a:pos x="T8" y="T9"/>
                </a:cxn>
                <a:cxn ang="0">
                  <a:pos x="T10" y="T11"/>
                </a:cxn>
              </a:cxnLst>
              <a:rect l="0" t="0" r="r" b="b"/>
              <a:pathLst>
                <a:path w="243" h="241">
                  <a:moveTo>
                    <a:pt x="242" y="121"/>
                  </a:moveTo>
                  <a:lnTo>
                    <a:pt x="242" y="121"/>
                  </a:lnTo>
                  <a:cubicBezTo>
                    <a:pt x="242" y="51"/>
                    <a:pt x="192" y="0"/>
                    <a:pt x="121" y="0"/>
                  </a:cubicBezTo>
                  <a:cubicBezTo>
                    <a:pt x="62" y="0"/>
                    <a:pt x="0" y="51"/>
                    <a:pt x="0" y="121"/>
                  </a:cubicBezTo>
                  <a:cubicBezTo>
                    <a:pt x="0" y="181"/>
                    <a:pt x="62" y="240"/>
                    <a:pt x="121" y="240"/>
                  </a:cubicBezTo>
                  <a:cubicBezTo>
                    <a:pt x="192" y="240"/>
                    <a:pt x="242" y="181"/>
                    <a:pt x="242" y="121"/>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3" name="Freeform: Shape 85">
              <a:extLst>
                <a:ext uri="{FF2B5EF4-FFF2-40B4-BE49-F238E27FC236}">
                  <a16:creationId xmlns:a16="http://schemas.microsoft.com/office/drawing/2014/main" id="{7EF3F011-4BE9-4A2B-AB5F-BF47EF07B642}"/>
                </a:ext>
              </a:extLst>
            </p:cNvPr>
            <p:cNvSpPr/>
            <p:nvPr/>
          </p:nvSpPr>
          <p:spPr bwMode="auto">
            <a:xfrm>
              <a:off x="9912203" y="5301904"/>
              <a:ext cx="846376" cy="615073"/>
            </a:xfrm>
            <a:custGeom>
              <a:avLst/>
              <a:gdLst>
                <a:gd name="T0" fmla="*/ 119 w 1324"/>
                <a:gd name="T1" fmla="*/ 962 h 963"/>
                <a:gd name="T2" fmla="*/ 0 w 1324"/>
                <a:gd name="T3" fmla="*/ 962 h 963"/>
                <a:gd name="T4" fmla="*/ 0 w 1324"/>
                <a:gd name="T5" fmla="*/ 0 h 963"/>
                <a:gd name="T6" fmla="*/ 901 w 1324"/>
                <a:gd name="T7" fmla="*/ 0 h 963"/>
                <a:gd name="T8" fmla="*/ 901 w 1324"/>
                <a:gd name="T9" fmla="*/ 239 h 963"/>
                <a:gd name="T10" fmla="*/ 1202 w 1324"/>
                <a:gd name="T11" fmla="*/ 239 h 963"/>
                <a:gd name="T12" fmla="*/ 1323 w 1324"/>
                <a:gd name="T13" fmla="*/ 602 h 963"/>
                <a:gd name="T14" fmla="*/ 1323 w 1324"/>
                <a:gd name="T15" fmla="*/ 962 h 963"/>
                <a:gd name="T16" fmla="*/ 1202 w 1324"/>
                <a:gd name="T17" fmla="*/ 96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4" h="963">
                  <a:moveTo>
                    <a:pt x="119" y="962"/>
                  </a:moveTo>
                  <a:lnTo>
                    <a:pt x="0" y="962"/>
                  </a:lnTo>
                  <a:lnTo>
                    <a:pt x="0" y="0"/>
                  </a:lnTo>
                  <a:lnTo>
                    <a:pt x="901" y="0"/>
                  </a:lnTo>
                  <a:lnTo>
                    <a:pt x="901" y="239"/>
                  </a:lnTo>
                  <a:lnTo>
                    <a:pt x="1202" y="239"/>
                  </a:lnTo>
                  <a:lnTo>
                    <a:pt x="1323" y="602"/>
                  </a:lnTo>
                  <a:lnTo>
                    <a:pt x="1323" y="962"/>
                  </a:lnTo>
                  <a:lnTo>
                    <a:pt x="1202" y="962"/>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4" name="Straight Connector 86">
              <a:extLst>
                <a:ext uri="{FF2B5EF4-FFF2-40B4-BE49-F238E27FC236}">
                  <a16:creationId xmlns:a16="http://schemas.microsoft.com/office/drawing/2014/main" id="{40CEC6D2-71A3-4A04-AF9F-10A8A81094FB}"/>
                </a:ext>
              </a:extLst>
            </p:cNvPr>
            <p:cNvSpPr/>
            <p:nvPr/>
          </p:nvSpPr>
          <p:spPr bwMode="auto">
            <a:xfrm>
              <a:off x="10140723" y="5916976"/>
              <a:ext cx="383690" cy="2822"/>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5" name="Straight Connector 87">
              <a:extLst>
                <a:ext uri="{FF2B5EF4-FFF2-40B4-BE49-F238E27FC236}">
                  <a16:creationId xmlns:a16="http://schemas.microsoft.com/office/drawing/2014/main" id="{C8763821-395F-4B14-A785-83D9343DCB8E}"/>
                </a:ext>
              </a:extLst>
            </p:cNvPr>
            <p:cNvSpPr/>
            <p:nvPr/>
          </p:nvSpPr>
          <p:spPr bwMode="auto">
            <a:xfrm>
              <a:off x="10487738" y="5454260"/>
              <a:ext cx="2821" cy="462716"/>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6" name="Straight Connector 88">
              <a:extLst>
                <a:ext uri="{FF2B5EF4-FFF2-40B4-BE49-F238E27FC236}">
                  <a16:creationId xmlns:a16="http://schemas.microsoft.com/office/drawing/2014/main" id="{561177B3-0D1E-4407-8EA7-D5AB695DCEFE}"/>
                </a:ext>
              </a:extLst>
            </p:cNvPr>
            <p:cNvSpPr/>
            <p:nvPr/>
          </p:nvSpPr>
          <p:spPr bwMode="auto">
            <a:xfrm flipH="1">
              <a:off x="10484916" y="5688441"/>
              <a:ext cx="276483" cy="2821"/>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grpSp>
        <p:nvGrpSpPr>
          <p:cNvPr id="47" name="Group 89">
            <a:extLst>
              <a:ext uri="{FF2B5EF4-FFF2-40B4-BE49-F238E27FC236}">
                <a16:creationId xmlns:a16="http://schemas.microsoft.com/office/drawing/2014/main" id="{0151C22C-790D-4E76-AC2E-80A158D8B894}"/>
              </a:ext>
            </a:extLst>
          </p:cNvPr>
          <p:cNvGrpSpPr/>
          <p:nvPr/>
        </p:nvGrpSpPr>
        <p:grpSpPr>
          <a:xfrm>
            <a:off x="6646447" y="4243598"/>
            <a:ext cx="343902" cy="343922"/>
            <a:chOff x="9622603" y="7775631"/>
            <a:chExt cx="953415" cy="953477"/>
          </a:xfrm>
        </p:grpSpPr>
        <p:sp>
          <p:nvSpPr>
            <p:cNvPr id="48" name="Freeform: Shape 90">
              <a:extLst>
                <a:ext uri="{FF2B5EF4-FFF2-40B4-BE49-F238E27FC236}">
                  <a16:creationId xmlns:a16="http://schemas.microsoft.com/office/drawing/2014/main" id="{CA7512DA-39F6-4EEF-B55A-7CCA4A1BB274}"/>
                </a:ext>
              </a:extLst>
            </p:cNvPr>
            <p:cNvSpPr/>
            <p:nvPr/>
          </p:nvSpPr>
          <p:spPr bwMode="auto">
            <a:xfrm>
              <a:off x="9622603" y="7775631"/>
              <a:ext cx="953415" cy="953477"/>
            </a:xfrm>
            <a:custGeom>
              <a:avLst/>
              <a:gdLst>
                <a:gd name="T0" fmla="*/ 1323 w 1324"/>
                <a:gd name="T1" fmla="*/ 662 h 1324"/>
                <a:gd name="T2" fmla="*/ 1323 w 1324"/>
                <a:gd name="T3" fmla="*/ 662 h 1324"/>
                <a:gd name="T4" fmla="*/ 659 w 1324"/>
                <a:gd name="T5" fmla="*/ 1323 h 1324"/>
                <a:gd name="T6" fmla="*/ 0 w 1324"/>
                <a:gd name="T7" fmla="*/ 662 h 1324"/>
                <a:gd name="T8" fmla="*/ 659 w 1324"/>
                <a:gd name="T9" fmla="*/ 0 h 1324"/>
                <a:gd name="T10" fmla="*/ 1323 w 1324"/>
                <a:gd name="T11" fmla="*/ 662 h 1324"/>
              </a:gdLst>
              <a:ahLst/>
              <a:cxnLst>
                <a:cxn ang="0">
                  <a:pos x="T0" y="T1"/>
                </a:cxn>
                <a:cxn ang="0">
                  <a:pos x="T2" y="T3"/>
                </a:cxn>
                <a:cxn ang="0">
                  <a:pos x="T4" y="T5"/>
                </a:cxn>
                <a:cxn ang="0">
                  <a:pos x="T6" y="T7"/>
                </a:cxn>
                <a:cxn ang="0">
                  <a:pos x="T8" y="T9"/>
                </a:cxn>
                <a:cxn ang="0">
                  <a:pos x="T10" y="T11"/>
                </a:cxn>
              </a:cxnLst>
              <a:rect l="0" t="0" r="r" b="b"/>
              <a:pathLst>
                <a:path w="1324" h="1324">
                  <a:moveTo>
                    <a:pt x="1323" y="662"/>
                  </a:moveTo>
                  <a:lnTo>
                    <a:pt x="1323" y="662"/>
                  </a:lnTo>
                  <a:cubicBezTo>
                    <a:pt x="1323" y="1033"/>
                    <a:pt x="1031" y="1323"/>
                    <a:pt x="659" y="1323"/>
                  </a:cubicBezTo>
                  <a:cubicBezTo>
                    <a:pt x="299" y="1323"/>
                    <a:pt x="0" y="1033"/>
                    <a:pt x="0" y="662"/>
                  </a:cubicBezTo>
                  <a:cubicBezTo>
                    <a:pt x="0" y="301"/>
                    <a:pt x="299" y="0"/>
                    <a:pt x="659" y="0"/>
                  </a:cubicBezTo>
                  <a:cubicBezTo>
                    <a:pt x="1031" y="0"/>
                    <a:pt x="1323" y="301"/>
                    <a:pt x="1323" y="662"/>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49" name="Freeform: Shape 91">
              <a:extLst>
                <a:ext uri="{FF2B5EF4-FFF2-40B4-BE49-F238E27FC236}">
                  <a16:creationId xmlns:a16="http://schemas.microsoft.com/office/drawing/2014/main" id="{3F4CE02F-7231-4C75-94B2-CFF204774E98}"/>
                </a:ext>
              </a:extLst>
            </p:cNvPr>
            <p:cNvSpPr/>
            <p:nvPr/>
          </p:nvSpPr>
          <p:spPr bwMode="auto">
            <a:xfrm>
              <a:off x="9752904" y="7867801"/>
              <a:ext cx="216107" cy="797741"/>
            </a:xfrm>
            <a:custGeom>
              <a:avLst/>
              <a:gdLst>
                <a:gd name="T0" fmla="*/ 89 w 300"/>
                <a:gd name="T1" fmla="*/ 0 h 1105"/>
                <a:gd name="T2" fmla="*/ 299 w 300"/>
                <a:gd name="T3" fmla="*/ 292 h 1105"/>
                <a:gd name="T4" fmla="*/ 181 w 300"/>
                <a:gd name="T5" fmla="*/ 411 h 1105"/>
                <a:gd name="T6" fmla="*/ 0 w 300"/>
                <a:gd name="T7" fmla="*/ 472 h 1105"/>
                <a:gd name="T8" fmla="*/ 0 w 300"/>
                <a:gd name="T9" fmla="*/ 652 h 1105"/>
                <a:gd name="T10" fmla="*/ 181 w 300"/>
                <a:gd name="T11" fmla="*/ 773 h 1105"/>
                <a:gd name="T12" fmla="*/ 240 w 300"/>
                <a:gd name="T13" fmla="*/ 892 h 1105"/>
                <a:gd name="T14" fmla="*/ 181 w 300"/>
                <a:gd name="T15" fmla="*/ 1072 h 1105"/>
                <a:gd name="T16" fmla="*/ 149 w 300"/>
                <a:gd name="T17" fmla="*/ 1104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105">
                  <a:moveTo>
                    <a:pt x="89" y="0"/>
                  </a:moveTo>
                  <a:lnTo>
                    <a:pt x="299" y="292"/>
                  </a:lnTo>
                  <a:lnTo>
                    <a:pt x="181" y="411"/>
                  </a:lnTo>
                  <a:lnTo>
                    <a:pt x="0" y="472"/>
                  </a:lnTo>
                  <a:lnTo>
                    <a:pt x="0" y="652"/>
                  </a:lnTo>
                  <a:lnTo>
                    <a:pt x="181" y="773"/>
                  </a:lnTo>
                  <a:lnTo>
                    <a:pt x="240" y="892"/>
                  </a:lnTo>
                  <a:lnTo>
                    <a:pt x="181" y="1072"/>
                  </a:lnTo>
                  <a:lnTo>
                    <a:pt x="149" y="1104"/>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50" name="Freeform: Shape 92">
              <a:extLst>
                <a:ext uri="{FF2B5EF4-FFF2-40B4-BE49-F238E27FC236}">
                  <a16:creationId xmlns:a16="http://schemas.microsoft.com/office/drawing/2014/main" id="{11E9084D-1AF6-4E2B-87DA-69D5337DC82B}"/>
                </a:ext>
              </a:extLst>
            </p:cNvPr>
            <p:cNvSpPr/>
            <p:nvPr/>
          </p:nvSpPr>
          <p:spPr bwMode="auto">
            <a:xfrm>
              <a:off x="10140625" y="7963148"/>
              <a:ext cx="375010" cy="549837"/>
            </a:xfrm>
            <a:custGeom>
              <a:avLst/>
              <a:gdLst>
                <a:gd name="T0" fmla="*/ 470 w 521"/>
                <a:gd name="T1" fmla="*/ 0 h 763"/>
                <a:gd name="T2" fmla="*/ 360 w 521"/>
                <a:gd name="T3" fmla="*/ 100 h 763"/>
                <a:gd name="T4" fmla="*/ 180 w 521"/>
                <a:gd name="T5" fmla="*/ 342 h 763"/>
                <a:gd name="T6" fmla="*/ 59 w 521"/>
                <a:gd name="T7" fmla="*/ 342 h 763"/>
                <a:gd name="T8" fmla="*/ 59 w 521"/>
                <a:gd name="T9" fmla="*/ 463 h 763"/>
                <a:gd name="T10" fmla="*/ 0 w 521"/>
                <a:gd name="T11" fmla="*/ 582 h 763"/>
                <a:gd name="T12" fmla="*/ 59 w 521"/>
                <a:gd name="T13" fmla="*/ 703 h 763"/>
                <a:gd name="T14" fmla="*/ 180 w 521"/>
                <a:gd name="T15" fmla="*/ 762 h 763"/>
                <a:gd name="T16" fmla="*/ 301 w 521"/>
                <a:gd name="T17" fmla="*/ 643 h 763"/>
                <a:gd name="T18" fmla="*/ 360 w 521"/>
                <a:gd name="T19" fmla="*/ 522 h 763"/>
                <a:gd name="T20" fmla="*/ 481 w 521"/>
                <a:gd name="T21" fmla="*/ 703 h 763"/>
                <a:gd name="T22" fmla="*/ 520 w 521"/>
                <a:gd name="T23" fmla="*/ 72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763">
                  <a:moveTo>
                    <a:pt x="470" y="0"/>
                  </a:moveTo>
                  <a:lnTo>
                    <a:pt x="360" y="100"/>
                  </a:lnTo>
                  <a:lnTo>
                    <a:pt x="180" y="342"/>
                  </a:lnTo>
                  <a:lnTo>
                    <a:pt x="59" y="342"/>
                  </a:lnTo>
                  <a:lnTo>
                    <a:pt x="59" y="463"/>
                  </a:lnTo>
                  <a:lnTo>
                    <a:pt x="0" y="582"/>
                  </a:lnTo>
                  <a:lnTo>
                    <a:pt x="59" y="703"/>
                  </a:lnTo>
                  <a:lnTo>
                    <a:pt x="180" y="762"/>
                  </a:lnTo>
                  <a:lnTo>
                    <a:pt x="301" y="643"/>
                  </a:lnTo>
                  <a:lnTo>
                    <a:pt x="360" y="522"/>
                  </a:lnTo>
                  <a:lnTo>
                    <a:pt x="481" y="703"/>
                  </a:lnTo>
                  <a:lnTo>
                    <a:pt x="520" y="723"/>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grpSp>
        <p:nvGrpSpPr>
          <p:cNvPr id="51" name="千图PPT彼岸天：ID 8661124库_组合 103">
            <a:extLst>
              <a:ext uri="{FF2B5EF4-FFF2-40B4-BE49-F238E27FC236}">
                <a16:creationId xmlns:a16="http://schemas.microsoft.com/office/drawing/2014/main" id="{8CA72C86-C1C9-4B9D-A7D9-6536605A3402}"/>
              </a:ext>
            </a:extLst>
          </p:cNvPr>
          <p:cNvGrpSpPr/>
          <p:nvPr>
            <p:custDataLst>
              <p:tags r:id="rId1"/>
            </p:custDataLst>
          </p:nvPr>
        </p:nvGrpSpPr>
        <p:grpSpPr>
          <a:xfrm>
            <a:off x="8132067" y="2287085"/>
            <a:ext cx="1873264" cy="515644"/>
            <a:chOff x="8255759" y="1769963"/>
            <a:chExt cx="1873264" cy="515644"/>
          </a:xfrm>
        </p:grpSpPr>
        <p:sp>
          <p:nvSpPr>
            <p:cNvPr id="52" name="Oval 12">
              <a:extLst>
                <a:ext uri="{FF2B5EF4-FFF2-40B4-BE49-F238E27FC236}">
                  <a16:creationId xmlns:a16="http://schemas.microsoft.com/office/drawing/2014/main" id="{2B04F687-FE27-44D6-A2F4-F511885017E6}"/>
                </a:ext>
              </a:extLst>
            </p:cNvPr>
            <p:cNvSpPr>
              <a:spLocks noChangeAspect="1"/>
            </p:cNvSpPr>
            <p:nvPr/>
          </p:nvSpPr>
          <p:spPr>
            <a:xfrm>
              <a:off x="8255759" y="1769963"/>
              <a:ext cx="515447" cy="515644"/>
            </a:xfrm>
            <a:prstGeom prst="ellipse">
              <a:avLst/>
            </a:prstGeom>
            <a:solidFill>
              <a:srgbClr val="A4A8A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53" name="Group 29">
              <a:extLst>
                <a:ext uri="{FF2B5EF4-FFF2-40B4-BE49-F238E27FC236}">
                  <a16:creationId xmlns:a16="http://schemas.microsoft.com/office/drawing/2014/main" id="{6647AF3F-3048-465E-94BF-DA1E0A56BC9A}"/>
                </a:ext>
              </a:extLst>
            </p:cNvPr>
            <p:cNvGrpSpPr/>
            <p:nvPr/>
          </p:nvGrpSpPr>
          <p:grpSpPr>
            <a:xfrm>
              <a:off x="8385830" y="1891204"/>
              <a:ext cx="269737" cy="267087"/>
              <a:chOff x="5453001" y="7775630"/>
              <a:chExt cx="962950" cy="953477"/>
            </a:xfrm>
          </p:grpSpPr>
          <p:sp>
            <p:nvSpPr>
              <p:cNvPr id="57" name="Freeform: Shape 30">
                <a:extLst>
                  <a:ext uri="{FF2B5EF4-FFF2-40B4-BE49-F238E27FC236}">
                    <a16:creationId xmlns:a16="http://schemas.microsoft.com/office/drawing/2014/main" id="{EA46EE32-C1A2-4FD5-A18F-6EE6937F6ABF}"/>
                  </a:ext>
                </a:extLst>
              </p:cNvPr>
              <p:cNvSpPr/>
              <p:nvPr/>
            </p:nvSpPr>
            <p:spPr bwMode="auto">
              <a:xfrm>
                <a:off x="5805767" y="7775630"/>
                <a:ext cx="254244" cy="346431"/>
              </a:xfrm>
              <a:custGeom>
                <a:avLst/>
                <a:gdLst>
                  <a:gd name="T0" fmla="*/ 0 w 352"/>
                  <a:gd name="T1" fmla="*/ 481 h 482"/>
                  <a:gd name="T2" fmla="*/ 180 w 352"/>
                  <a:gd name="T3" fmla="*/ 0 h 482"/>
                  <a:gd name="T4" fmla="*/ 351 w 352"/>
                  <a:gd name="T5" fmla="*/ 481 h 482"/>
                </a:gdLst>
                <a:ahLst/>
                <a:cxnLst>
                  <a:cxn ang="0">
                    <a:pos x="T0" y="T1"/>
                  </a:cxn>
                  <a:cxn ang="0">
                    <a:pos x="T2" y="T3"/>
                  </a:cxn>
                  <a:cxn ang="0">
                    <a:pos x="T4" y="T5"/>
                  </a:cxn>
                </a:cxnLst>
                <a:rect l="0" t="0" r="r" b="b"/>
                <a:pathLst>
                  <a:path w="352" h="482">
                    <a:moveTo>
                      <a:pt x="0" y="481"/>
                    </a:moveTo>
                    <a:lnTo>
                      <a:pt x="180" y="0"/>
                    </a:lnTo>
                    <a:lnTo>
                      <a:pt x="351" y="481"/>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58" name="Freeform: Shape 31">
                <a:extLst>
                  <a:ext uri="{FF2B5EF4-FFF2-40B4-BE49-F238E27FC236}">
                    <a16:creationId xmlns:a16="http://schemas.microsoft.com/office/drawing/2014/main" id="{249BD016-1D00-4A42-8D50-9F2D735011FE}"/>
                  </a:ext>
                </a:extLst>
              </p:cNvPr>
              <p:cNvSpPr/>
              <p:nvPr/>
            </p:nvSpPr>
            <p:spPr bwMode="auto">
              <a:xfrm>
                <a:off x="5936065" y="8325469"/>
                <a:ext cx="346408" cy="403638"/>
              </a:xfrm>
              <a:custGeom>
                <a:avLst/>
                <a:gdLst>
                  <a:gd name="T0" fmla="*/ 271 w 482"/>
                  <a:gd name="T1" fmla="*/ 0 h 562"/>
                  <a:gd name="T2" fmla="*/ 481 w 482"/>
                  <a:gd name="T3" fmla="*/ 561 h 562"/>
                  <a:gd name="T4" fmla="*/ 0 w 482"/>
                  <a:gd name="T5" fmla="*/ 210 h 562"/>
                </a:gdLst>
                <a:ahLst/>
                <a:cxnLst>
                  <a:cxn ang="0">
                    <a:pos x="T0" y="T1"/>
                  </a:cxn>
                  <a:cxn ang="0">
                    <a:pos x="T2" y="T3"/>
                  </a:cxn>
                  <a:cxn ang="0">
                    <a:pos x="T4" y="T5"/>
                  </a:cxn>
                </a:cxnLst>
                <a:rect l="0" t="0" r="r" b="b"/>
                <a:pathLst>
                  <a:path w="482" h="562">
                    <a:moveTo>
                      <a:pt x="271" y="0"/>
                    </a:moveTo>
                    <a:lnTo>
                      <a:pt x="481" y="561"/>
                    </a:lnTo>
                    <a:lnTo>
                      <a:pt x="0" y="21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59" name="Freeform: Shape 32">
                <a:extLst>
                  <a:ext uri="{FF2B5EF4-FFF2-40B4-BE49-F238E27FC236}">
                    <a16:creationId xmlns:a16="http://schemas.microsoft.com/office/drawing/2014/main" id="{664FF4B8-19C1-4D05-9603-7A6AAAD898A0}"/>
                  </a:ext>
                </a:extLst>
              </p:cNvPr>
              <p:cNvSpPr/>
              <p:nvPr/>
            </p:nvSpPr>
            <p:spPr bwMode="auto">
              <a:xfrm>
                <a:off x="6066366" y="8122061"/>
                <a:ext cx="349585" cy="203408"/>
              </a:xfrm>
              <a:custGeom>
                <a:avLst/>
                <a:gdLst>
                  <a:gd name="T0" fmla="*/ 0 w 483"/>
                  <a:gd name="T1" fmla="*/ 0 h 282"/>
                  <a:gd name="T2" fmla="*/ 482 w 483"/>
                  <a:gd name="T3" fmla="*/ 0 h 282"/>
                  <a:gd name="T4" fmla="*/ 91 w 483"/>
                  <a:gd name="T5" fmla="*/ 281 h 282"/>
                </a:gdLst>
                <a:ahLst/>
                <a:cxnLst>
                  <a:cxn ang="0">
                    <a:pos x="T0" y="T1"/>
                  </a:cxn>
                  <a:cxn ang="0">
                    <a:pos x="T2" y="T3"/>
                  </a:cxn>
                  <a:cxn ang="0">
                    <a:pos x="T4" y="T5"/>
                  </a:cxn>
                </a:cxnLst>
                <a:rect l="0" t="0" r="r" b="b"/>
                <a:pathLst>
                  <a:path w="483" h="282">
                    <a:moveTo>
                      <a:pt x="0" y="0"/>
                    </a:moveTo>
                    <a:lnTo>
                      <a:pt x="482" y="0"/>
                    </a:lnTo>
                    <a:lnTo>
                      <a:pt x="91" y="281"/>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60" name="Freeform: Shape 33">
                <a:extLst>
                  <a:ext uri="{FF2B5EF4-FFF2-40B4-BE49-F238E27FC236}">
                    <a16:creationId xmlns:a16="http://schemas.microsoft.com/office/drawing/2014/main" id="{4B450D64-19FC-4E13-AD4D-FE3FD9E94727}"/>
                  </a:ext>
                </a:extLst>
              </p:cNvPr>
              <p:cNvSpPr/>
              <p:nvPr/>
            </p:nvSpPr>
            <p:spPr bwMode="auto">
              <a:xfrm>
                <a:off x="5453001" y="8122061"/>
                <a:ext cx="483064" cy="607046"/>
              </a:xfrm>
              <a:custGeom>
                <a:avLst/>
                <a:gdLst>
                  <a:gd name="T0" fmla="*/ 671 w 672"/>
                  <a:gd name="T1" fmla="*/ 491 h 843"/>
                  <a:gd name="T2" fmla="*/ 181 w 672"/>
                  <a:gd name="T3" fmla="*/ 842 h 843"/>
                  <a:gd name="T4" fmla="*/ 390 w 672"/>
                  <a:gd name="T5" fmla="*/ 281 h 843"/>
                  <a:gd name="T6" fmla="*/ 0 w 672"/>
                  <a:gd name="T7" fmla="*/ 0 h 843"/>
                  <a:gd name="T8" fmla="*/ 491 w 672"/>
                  <a:gd name="T9" fmla="*/ 0 h 843"/>
                </a:gdLst>
                <a:ahLst/>
                <a:cxnLst>
                  <a:cxn ang="0">
                    <a:pos x="T0" y="T1"/>
                  </a:cxn>
                  <a:cxn ang="0">
                    <a:pos x="T2" y="T3"/>
                  </a:cxn>
                  <a:cxn ang="0">
                    <a:pos x="T4" y="T5"/>
                  </a:cxn>
                  <a:cxn ang="0">
                    <a:pos x="T6" y="T7"/>
                  </a:cxn>
                  <a:cxn ang="0">
                    <a:pos x="T8" y="T9"/>
                  </a:cxn>
                </a:cxnLst>
                <a:rect l="0" t="0" r="r" b="b"/>
                <a:pathLst>
                  <a:path w="672" h="843">
                    <a:moveTo>
                      <a:pt x="671" y="491"/>
                    </a:moveTo>
                    <a:lnTo>
                      <a:pt x="181" y="842"/>
                    </a:lnTo>
                    <a:lnTo>
                      <a:pt x="390" y="281"/>
                    </a:lnTo>
                    <a:lnTo>
                      <a:pt x="0" y="0"/>
                    </a:lnTo>
                    <a:lnTo>
                      <a:pt x="491"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61" name="Straight Connector 34">
                <a:extLst>
                  <a:ext uri="{FF2B5EF4-FFF2-40B4-BE49-F238E27FC236}">
                    <a16:creationId xmlns:a16="http://schemas.microsoft.com/office/drawing/2014/main" id="{97FDBA00-C655-4992-8DE9-2C924BDDAE72}"/>
                  </a:ext>
                </a:extLst>
              </p:cNvPr>
              <p:cNvSpPr/>
              <p:nvPr/>
            </p:nvSpPr>
            <p:spPr bwMode="auto">
              <a:xfrm flipH="1">
                <a:off x="6066366" y="8122062"/>
                <a:ext cx="136655" cy="3177"/>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56" name="TextBox 95">
              <a:extLst>
                <a:ext uri="{FF2B5EF4-FFF2-40B4-BE49-F238E27FC236}">
                  <a16:creationId xmlns:a16="http://schemas.microsoft.com/office/drawing/2014/main" id="{93137EC1-AD97-4209-965F-C104BD63F8E6}"/>
                </a:ext>
              </a:extLst>
            </p:cNvPr>
            <p:cNvSpPr txBox="1"/>
            <p:nvPr/>
          </p:nvSpPr>
          <p:spPr>
            <a:xfrm>
              <a:off x="8595956" y="1903766"/>
              <a:ext cx="1533067" cy="307777"/>
            </a:xfrm>
            <a:prstGeom prst="rect">
              <a:avLst/>
            </a:prstGeom>
            <a:noFill/>
          </p:spPr>
          <p:txBody>
            <a:bodyPr wrap="none" lIns="360000" anchor="b" anchorCtr="0">
              <a:noAutofit/>
            </a:bodyPr>
            <a:lstStyle/>
            <a:p>
              <a:pPr defTabSz="1031875"/>
              <a:r>
                <a:rPr lang="zh-CN" altLang="en-US" sz="2000" b="1" dirty="0">
                  <a:solidFill>
                    <a:srgbClr val="1F4E79"/>
                  </a:solidFill>
                  <a:latin typeface="+mn-ea"/>
                  <a:ea typeface="+mn-ea"/>
                </a:rPr>
                <a:t>客户保持率</a:t>
              </a:r>
            </a:p>
          </p:txBody>
        </p:sp>
      </p:grpSp>
      <p:grpSp>
        <p:nvGrpSpPr>
          <p:cNvPr id="62" name="千图PPT彼岸天：ID 8661124库_组合 1">
            <a:extLst>
              <a:ext uri="{FF2B5EF4-FFF2-40B4-BE49-F238E27FC236}">
                <a16:creationId xmlns:a16="http://schemas.microsoft.com/office/drawing/2014/main" id="{23A52E27-786B-43B0-8781-BE441650C914}"/>
              </a:ext>
            </a:extLst>
          </p:cNvPr>
          <p:cNvGrpSpPr/>
          <p:nvPr>
            <p:custDataLst>
              <p:tags r:id="rId2"/>
            </p:custDataLst>
          </p:nvPr>
        </p:nvGrpSpPr>
        <p:grpSpPr>
          <a:xfrm>
            <a:off x="2207568" y="2335280"/>
            <a:ext cx="1865257" cy="515644"/>
            <a:chOff x="2217619" y="1769963"/>
            <a:chExt cx="1865257" cy="515644"/>
          </a:xfrm>
        </p:grpSpPr>
        <p:sp>
          <p:nvSpPr>
            <p:cNvPr id="63" name="Oval 3">
              <a:extLst>
                <a:ext uri="{FF2B5EF4-FFF2-40B4-BE49-F238E27FC236}">
                  <a16:creationId xmlns:a16="http://schemas.microsoft.com/office/drawing/2014/main" id="{5FCD7358-0B12-4CFA-AB59-EC2226C0B5EA}"/>
                </a:ext>
              </a:extLst>
            </p:cNvPr>
            <p:cNvSpPr>
              <a:spLocks noChangeAspect="1"/>
            </p:cNvSpPr>
            <p:nvPr/>
          </p:nvSpPr>
          <p:spPr>
            <a:xfrm>
              <a:off x="3567429" y="1769963"/>
              <a:ext cx="515447" cy="515644"/>
            </a:xfrm>
            <a:prstGeom prst="ellipse">
              <a:avLst/>
            </a:prstGeom>
            <a:solidFill>
              <a:srgbClr val="1F4E7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64" name="Group 41">
              <a:extLst>
                <a:ext uri="{FF2B5EF4-FFF2-40B4-BE49-F238E27FC236}">
                  <a16:creationId xmlns:a16="http://schemas.microsoft.com/office/drawing/2014/main" id="{D796DE3C-7BAE-4F48-8CBA-347B96ADC988}"/>
                </a:ext>
              </a:extLst>
            </p:cNvPr>
            <p:cNvGrpSpPr/>
            <p:nvPr/>
          </p:nvGrpSpPr>
          <p:grpSpPr>
            <a:xfrm>
              <a:off x="3697125" y="1900846"/>
              <a:ext cx="257428" cy="257446"/>
              <a:chOff x="7540968" y="3606241"/>
              <a:chExt cx="953418" cy="953608"/>
            </a:xfrm>
          </p:grpSpPr>
          <p:sp>
            <p:nvSpPr>
              <p:cNvPr id="68" name="Freeform: Shape 42">
                <a:extLst>
                  <a:ext uri="{FF2B5EF4-FFF2-40B4-BE49-F238E27FC236}">
                    <a16:creationId xmlns:a16="http://schemas.microsoft.com/office/drawing/2014/main" id="{406B4B6A-C59B-4E39-8ABB-8DA82654428E}"/>
                  </a:ext>
                </a:extLst>
              </p:cNvPr>
              <p:cNvSpPr/>
              <p:nvPr/>
            </p:nvSpPr>
            <p:spPr bwMode="auto">
              <a:xfrm>
                <a:off x="7540968" y="3606243"/>
                <a:ext cx="349585" cy="349654"/>
              </a:xfrm>
              <a:custGeom>
                <a:avLst/>
                <a:gdLst>
                  <a:gd name="T0" fmla="*/ 240 w 483"/>
                  <a:gd name="T1" fmla="*/ 482 h 483"/>
                  <a:gd name="T2" fmla="*/ 240 w 483"/>
                  <a:gd name="T3" fmla="*/ 482 h 483"/>
                  <a:gd name="T4" fmla="*/ 0 w 483"/>
                  <a:gd name="T5" fmla="*/ 240 h 483"/>
                  <a:gd name="T6" fmla="*/ 240 w 483"/>
                  <a:gd name="T7" fmla="*/ 0 h 483"/>
                  <a:gd name="T8" fmla="*/ 482 w 483"/>
                  <a:gd name="T9" fmla="*/ 240 h 483"/>
                </a:gdLst>
                <a:ahLst/>
                <a:cxnLst>
                  <a:cxn ang="0">
                    <a:pos x="T0" y="T1"/>
                  </a:cxn>
                  <a:cxn ang="0">
                    <a:pos x="T2" y="T3"/>
                  </a:cxn>
                  <a:cxn ang="0">
                    <a:pos x="T4" y="T5"/>
                  </a:cxn>
                  <a:cxn ang="0">
                    <a:pos x="T6" y="T7"/>
                  </a:cxn>
                  <a:cxn ang="0">
                    <a:pos x="T8" y="T9"/>
                  </a:cxn>
                </a:cxnLst>
                <a:rect l="0" t="0" r="r" b="b"/>
                <a:pathLst>
                  <a:path w="483" h="483">
                    <a:moveTo>
                      <a:pt x="240" y="482"/>
                    </a:moveTo>
                    <a:lnTo>
                      <a:pt x="240" y="482"/>
                    </a:lnTo>
                    <a:cubicBezTo>
                      <a:pt x="110" y="482"/>
                      <a:pt x="0" y="381"/>
                      <a:pt x="0" y="240"/>
                    </a:cubicBezTo>
                    <a:cubicBezTo>
                      <a:pt x="0" y="110"/>
                      <a:pt x="110" y="0"/>
                      <a:pt x="240" y="0"/>
                    </a:cubicBezTo>
                    <a:cubicBezTo>
                      <a:pt x="370" y="0"/>
                      <a:pt x="482" y="110"/>
                      <a:pt x="482"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69" name="Freeform: Shape 43">
                <a:extLst>
                  <a:ext uri="{FF2B5EF4-FFF2-40B4-BE49-F238E27FC236}">
                    <a16:creationId xmlns:a16="http://schemas.microsoft.com/office/drawing/2014/main" id="{713B4197-5AC7-4B49-8590-2EC63512B9BE}"/>
                  </a:ext>
                </a:extLst>
              </p:cNvPr>
              <p:cNvSpPr/>
              <p:nvPr/>
            </p:nvSpPr>
            <p:spPr bwMode="auto">
              <a:xfrm>
                <a:off x="8147973" y="3606241"/>
                <a:ext cx="346408" cy="349654"/>
              </a:xfrm>
              <a:custGeom>
                <a:avLst/>
                <a:gdLst>
                  <a:gd name="T0" fmla="*/ 242 w 482"/>
                  <a:gd name="T1" fmla="*/ 482 h 483"/>
                  <a:gd name="T2" fmla="*/ 242 w 482"/>
                  <a:gd name="T3" fmla="*/ 482 h 483"/>
                  <a:gd name="T4" fmla="*/ 481 w 482"/>
                  <a:gd name="T5" fmla="*/ 240 h 483"/>
                  <a:gd name="T6" fmla="*/ 242 w 482"/>
                  <a:gd name="T7" fmla="*/ 0 h 483"/>
                  <a:gd name="T8" fmla="*/ 0 w 482"/>
                  <a:gd name="T9" fmla="*/ 240 h 483"/>
                </a:gdLst>
                <a:ahLst/>
                <a:cxnLst>
                  <a:cxn ang="0">
                    <a:pos x="T0" y="T1"/>
                  </a:cxn>
                  <a:cxn ang="0">
                    <a:pos x="T2" y="T3"/>
                  </a:cxn>
                  <a:cxn ang="0">
                    <a:pos x="T4" y="T5"/>
                  </a:cxn>
                  <a:cxn ang="0">
                    <a:pos x="T6" y="T7"/>
                  </a:cxn>
                  <a:cxn ang="0">
                    <a:pos x="T8" y="T9"/>
                  </a:cxn>
                </a:cxnLst>
                <a:rect l="0" t="0" r="r" b="b"/>
                <a:pathLst>
                  <a:path w="482" h="483">
                    <a:moveTo>
                      <a:pt x="242" y="482"/>
                    </a:moveTo>
                    <a:lnTo>
                      <a:pt x="242" y="482"/>
                    </a:lnTo>
                    <a:cubicBezTo>
                      <a:pt x="372" y="482"/>
                      <a:pt x="481" y="381"/>
                      <a:pt x="481" y="240"/>
                    </a:cubicBezTo>
                    <a:cubicBezTo>
                      <a:pt x="481" y="110"/>
                      <a:pt x="372" y="0"/>
                      <a:pt x="242" y="0"/>
                    </a:cubicBezTo>
                    <a:cubicBezTo>
                      <a:pt x="110" y="0"/>
                      <a:pt x="0" y="110"/>
                      <a:pt x="0"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0" name="Freeform: Shape 44">
                <a:extLst>
                  <a:ext uri="{FF2B5EF4-FFF2-40B4-BE49-F238E27FC236}">
                    <a16:creationId xmlns:a16="http://schemas.microsoft.com/office/drawing/2014/main" id="{A205E6F4-933C-473C-BE23-11D936326B37}"/>
                  </a:ext>
                </a:extLst>
              </p:cNvPr>
              <p:cNvSpPr/>
              <p:nvPr/>
            </p:nvSpPr>
            <p:spPr bwMode="auto">
              <a:xfrm>
                <a:off x="7540968" y="4213372"/>
                <a:ext cx="349585" cy="346476"/>
              </a:xfrm>
              <a:custGeom>
                <a:avLst/>
                <a:gdLst>
                  <a:gd name="T0" fmla="*/ 240 w 483"/>
                  <a:gd name="T1" fmla="*/ 0 h 482"/>
                  <a:gd name="T2" fmla="*/ 240 w 483"/>
                  <a:gd name="T3" fmla="*/ 0 h 482"/>
                  <a:gd name="T4" fmla="*/ 0 w 483"/>
                  <a:gd name="T5" fmla="*/ 240 h 482"/>
                  <a:gd name="T6" fmla="*/ 240 w 483"/>
                  <a:gd name="T7" fmla="*/ 481 h 482"/>
                  <a:gd name="T8" fmla="*/ 482 w 483"/>
                  <a:gd name="T9" fmla="*/ 240 h 482"/>
                </a:gdLst>
                <a:ahLst/>
                <a:cxnLst>
                  <a:cxn ang="0">
                    <a:pos x="T0" y="T1"/>
                  </a:cxn>
                  <a:cxn ang="0">
                    <a:pos x="T2" y="T3"/>
                  </a:cxn>
                  <a:cxn ang="0">
                    <a:pos x="T4" y="T5"/>
                  </a:cxn>
                  <a:cxn ang="0">
                    <a:pos x="T6" y="T7"/>
                  </a:cxn>
                  <a:cxn ang="0">
                    <a:pos x="T8" y="T9"/>
                  </a:cxn>
                </a:cxnLst>
                <a:rect l="0" t="0" r="r" b="b"/>
                <a:pathLst>
                  <a:path w="483" h="482">
                    <a:moveTo>
                      <a:pt x="240" y="0"/>
                    </a:moveTo>
                    <a:lnTo>
                      <a:pt x="240" y="0"/>
                    </a:lnTo>
                    <a:cubicBezTo>
                      <a:pt x="110" y="0"/>
                      <a:pt x="0" y="110"/>
                      <a:pt x="0" y="240"/>
                    </a:cubicBezTo>
                    <a:cubicBezTo>
                      <a:pt x="0" y="381"/>
                      <a:pt x="110" y="481"/>
                      <a:pt x="240" y="481"/>
                    </a:cubicBezTo>
                    <a:cubicBezTo>
                      <a:pt x="370" y="481"/>
                      <a:pt x="482" y="381"/>
                      <a:pt x="482"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1" name="Freeform: Shape 45">
                <a:extLst>
                  <a:ext uri="{FF2B5EF4-FFF2-40B4-BE49-F238E27FC236}">
                    <a16:creationId xmlns:a16="http://schemas.microsoft.com/office/drawing/2014/main" id="{BFDFFD27-5120-4DF5-B384-59195AE509F1}"/>
                  </a:ext>
                </a:extLst>
              </p:cNvPr>
              <p:cNvSpPr/>
              <p:nvPr/>
            </p:nvSpPr>
            <p:spPr bwMode="auto">
              <a:xfrm>
                <a:off x="8147978" y="4213373"/>
                <a:ext cx="346408" cy="346476"/>
              </a:xfrm>
              <a:custGeom>
                <a:avLst/>
                <a:gdLst>
                  <a:gd name="T0" fmla="*/ 242 w 482"/>
                  <a:gd name="T1" fmla="*/ 0 h 482"/>
                  <a:gd name="T2" fmla="*/ 242 w 482"/>
                  <a:gd name="T3" fmla="*/ 0 h 482"/>
                  <a:gd name="T4" fmla="*/ 481 w 482"/>
                  <a:gd name="T5" fmla="*/ 240 h 482"/>
                  <a:gd name="T6" fmla="*/ 242 w 482"/>
                  <a:gd name="T7" fmla="*/ 481 h 482"/>
                  <a:gd name="T8" fmla="*/ 0 w 482"/>
                  <a:gd name="T9" fmla="*/ 240 h 482"/>
                </a:gdLst>
                <a:ahLst/>
                <a:cxnLst>
                  <a:cxn ang="0">
                    <a:pos x="T0" y="T1"/>
                  </a:cxn>
                  <a:cxn ang="0">
                    <a:pos x="T2" y="T3"/>
                  </a:cxn>
                  <a:cxn ang="0">
                    <a:pos x="T4" y="T5"/>
                  </a:cxn>
                  <a:cxn ang="0">
                    <a:pos x="T6" y="T7"/>
                  </a:cxn>
                  <a:cxn ang="0">
                    <a:pos x="T8" y="T9"/>
                  </a:cxn>
                </a:cxnLst>
                <a:rect l="0" t="0" r="r" b="b"/>
                <a:pathLst>
                  <a:path w="482" h="482">
                    <a:moveTo>
                      <a:pt x="242" y="0"/>
                    </a:moveTo>
                    <a:lnTo>
                      <a:pt x="242" y="0"/>
                    </a:lnTo>
                    <a:cubicBezTo>
                      <a:pt x="372" y="0"/>
                      <a:pt x="481" y="110"/>
                      <a:pt x="481" y="240"/>
                    </a:cubicBezTo>
                    <a:cubicBezTo>
                      <a:pt x="481" y="381"/>
                      <a:pt x="372" y="481"/>
                      <a:pt x="242" y="481"/>
                    </a:cubicBezTo>
                    <a:cubicBezTo>
                      <a:pt x="110" y="481"/>
                      <a:pt x="0" y="381"/>
                      <a:pt x="0" y="240"/>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2" name="Freeform: Shape 46">
                <a:extLst>
                  <a:ext uri="{FF2B5EF4-FFF2-40B4-BE49-F238E27FC236}">
                    <a16:creationId xmlns:a16="http://schemas.microsoft.com/office/drawing/2014/main" id="{44D75EE1-C96A-412D-9C32-8E6375528712}"/>
                  </a:ext>
                </a:extLst>
              </p:cNvPr>
              <p:cNvSpPr/>
              <p:nvPr/>
            </p:nvSpPr>
            <p:spPr bwMode="auto">
              <a:xfrm>
                <a:off x="7887379" y="3781069"/>
                <a:ext cx="3180" cy="607127"/>
              </a:xfrm>
              <a:custGeom>
                <a:avLst/>
                <a:gdLst>
                  <a:gd name="T0" fmla="*/ 0 w 1"/>
                  <a:gd name="T1" fmla="*/ 842 h 843"/>
                  <a:gd name="T2" fmla="*/ 0 w 1"/>
                  <a:gd name="T3" fmla="*/ 602 h 843"/>
                  <a:gd name="T4" fmla="*/ 0 w 1"/>
                  <a:gd name="T5" fmla="*/ 242 h 843"/>
                  <a:gd name="T6" fmla="*/ 0 w 1"/>
                  <a:gd name="T7" fmla="*/ 0 h 843"/>
                </a:gdLst>
                <a:ahLst/>
                <a:cxnLst>
                  <a:cxn ang="0">
                    <a:pos x="T0" y="T1"/>
                  </a:cxn>
                  <a:cxn ang="0">
                    <a:pos x="T2" y="T3"/>
                  </a:cxn>
                  <a:cxn ang="0">
                    <a:pos x="T4" y="T5"/>
                  </a:cxn>
                  <a:cxn ang="0">
                    <a:pos x="T6" y="T7"/>
                  </a:cxn>
                </a:cxnLst>
                <a:rect l="0" t="0" r="r" b="b"/>
                <a:pathLst>
                  <a:path w="1" h="843">
                    <a:moveTo>
                      <a:pt x="0" y="842"/>
                    </a:moveTo>
                    <a:lnTo>
                      <a:pt x="0" y="602"/>
                    </a:lnTo>
                    <a:lnTo>
                      <a:pt x="0" y="242"/>
                    </a:lnTo>
                    <a:lnTo>
                      <a:pt x="0"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3" name="Freeform: Shape 47">
                <a:extLst>
                  <a:ext uri="{FF2B5EF4-FFF2-40B4-BE49-F238E27FC236}">
                    <a16:creationId xmlns:a16="http://schemas.microsoft.com/office/drawing/2014/main" id="{FBF0C963-4E41-48B2-97F9-EF6A53AC8497}"/>
                  </a:ext>
                </a:extLst>
              </p:cNvPr>
              <p:cNvSpPr/>
              <p:nvPr/>
            </p:nvSpPr>
            <p:spPr bwMode="auto">
              <a:xfrm>
                <a:off x="8147978" y="3781067"/>
                <a:ext cx="3180" cy="607127"/>
              </a:xfrm>
              <a:custGeom>
                <a:avLst/>
                <a:gdLst>
                  <a:gd name="T0" fmla="*/ 0 w 1"/>
                  <a:gd name="T1" fmla="*/ 0 h 843"/>
                  <a:gd name="T2" fmla="*/ 0 w 1"/>
                  <a:gd name="T3" fmla="*/ 242 h 843"/>
                  <a:gd name="T4" fmla="*/ 0 w 1"/>
                  <a:gd name="T5" fmla="*/ 602 h 843"/>
                  <a:gd name="T6" fmla="*/ 0 w 1"/>
                  <a:gd name="T7" fmla="*/ 842 h 843"/>
                </a:gdLst>
                <a:ahLst/>
                <a:cxnLst>
                  <a:cxn ang="0">
                    <a:pos x="T0" y="T1"/>
                  </a:cxn>
                  <a:cxn ang="0">
                    <a:pos x="T2" y="T3"/>
                  </a:cxn>
                  <a:cxn ang="0">
                    <a:pos x="T4" y="T5"/>
                  </a:cxn>
                  <a:cxn ang="0">
                    <a:pos x="T6" y="T7"/>
                  </a:cxn>
                </a:cxnLst>
                <a:rect l="0" t="0" r="r" b="b"/>
                <a:pathLst>
                  <a:path w="1" h="843">
                    <a:moveTo>
                      <a:pt x="0" y="0"/>
                    </a:moveTo>
                    <a:lnTo>
                      <a:pt x="0" y="242"/>
                    </a:lnTo>
                    <a:lnTo>
                      <a:pt x="0" y="602"/>
                    </a:lnTo>
                    <a:lnTo>
                      <a:pt x="0" y="842"/>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4" name="Freeform: Shape 48">
                <a:extLst>
                  <a:ext uri="{FF2B5EF4-FFF2-40B4-BE49-F238E27FC236}">
                    <a16:creationId xmlns:a16="http://schemas.microsoft.com/office/drawing/2014/main" id="{42DA51AE-0ABD-43B5-9A2A-BE04692F3778}"/>
                  </a:ext>
                </a:extLst>
              </p:cNvPr>
              <p:cNvSpPr/>
              <p:nvPr/>
            </p:nvSpPr>
            <p:spPr bwMode="auto">
              <a:xfrm>
                <a:off x="7712590" y="3955899"/>
                <a:ext cx="610184" cy="3180"/>
              </a:xfrm>
              <a:custGeom>
                <a:avLst/>
                <a:gdLst>
                  <a:gd name="T0" fmla="*/ 0 w 845"/>
                  <a:gd name="T1" fmla="*/ 0 h 1"/>
                  <a:gd name="T2" fmla="*/ 242 w 845"/>
                  <a:gd name="T3" fmla="*/ 0 h 1"/>
                  <a:gd name="T4" fmla="*/ 602 w 845"/>
                  <a:gd name="T5" fmla="*/ 0 h 1"/>
                  <a:gd name="T6" fmla="*/ 844 w 845"/>
                  <a:gd name="T7" fmla="*/ 0 h 1"/>
                </a:gdLst>
                <a:ahLst/>
                <a:cxnLst>
                  <a:cxn ang="0">
                    <a:pos x="T0" y="T1"/>
                  </a:cxn>
                  <a:cxn ang="0">
                    <a:pos x="T2" y="T3"/>
                  </a:cxn>
                  <a:cxn ang="0">
                    <a:pos x="T4" y="T5"/>
                  </a:cxn>
                  <a:cxn ang="0">
                    <a:pos x="T6" y="T7"/>
                  </a:cxn>
                </a:cxnLst>
                <a:rect l="0" t="0" r="r" b="b"/>
                <a:pathLst>
                  <a:path w="845" h="1">
                    <a:moveTo>
                      <a:pt x="0" y="0"/>
                    </a:moveTo>
                    <a:lnTo>
                      <a:pt x="242" y="0"/>
                    </a:lnTo>
                    <a:lnTo>
                      <a:pt x="602" y="0"/>
                    </a:lnTo>
                    <a:lnTo>
                      <a:pt x="844"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75" name="Freeform: Shape 49">
                <a:extLst>
                  <a:ext uri="{FF2B5EF4-FFF2-40B4-BE49-F238E27FC236}">
                    <a16:creationId xmlns:a16="http://schemas.microsoft.com/office/drawing/2014/main" id="{0CA79BB6-726E-4BF4-9217-F18DA610A7C5}"/>
                  </a:ext>
                </a:extLst>
              </p:cNvPr>
              <p:cNvSpPr/>
              <p:nvPr/>
            </p:nvSpPr>
            <p:spPr bwMode="auto">
              <a:xfrm>
                <a:off x="7712596" y="4212806"/>
                <a:ext cx="610184" cy="3177"/>
              </a:xfrm>
              <a:custGeom>
                <a:avLst/>
                <a:gdLst>
                  <a:gd name="T0" fmla="*/ 844 w 845"/>
                  <a:gd name="T1" fmla="*/ 0 h 1"/>
                  <a:gd name="T2" fmla="*/ 602 w 845"/>
                  <a:gd name="T3" fmla="*/ 0 h 1"/>
                  <a:gd name="T4" fmla="*/ 242 w 845"/>
                  <a:gd name="T5" fmla="*/ 0 h 1"/>
                  <a:gd name="T6" fmla="*/ 0 w 845"/>
                  <a:gd name="T7" fmla="*/ 0 h 1"/>
                </a:gdLst>
                <a:ahLst/>
                <a:cxnLst>
                  <a:cxn ang="0">
                    <a:pos x="T0" y="T1"/>
                  </a:cxn>
                  <a:cxn ang="0">
                    <a:pos x="T2" y="T3"/>
                  </a:cxn>
                  <a:cxn ang="0">
                    <a:pos x="T4" y="T5"/>
                  </a:cxn>
                  <a:cxn ang="0">
                    <a:pos x="T6" y="T7"/>
                  </a:cxn>
                </a:cxnLst>
                <a:rect l="0" t="0" r="r" b="b"/>
                <a:pathLst>
                  <a:path w="845" h="1">
                    <a:moveTo>
                      <a:pt x="844" y="0"/>
                    </a:moveTo>
                    <a:lnTo>
                      <a:pt x="602" y="0"/>
                    </a:lnTo>
                    <a:lnTo>
                      <a:pt x="242" y="0"/>
                    </a:lnTo>
                    <a:lnTo>
                      <a:pt x="0"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67" name="TextBox 98">
              <a:extLst>
                <a:ext uri="{FF2B5EF4-FFF2-40B4-BE49-F238E27FC236}">
                  <a16:creationId xmlns:a16="http://schemas.microsoft.com/office/drawing/2014/main" id="{4262836A-1194-40AE-9C0D-CD99C17A918B}"/>
                </a:ext>
              </a:extLst>
            </p:cNvPr>
            <p:cNvSpPr txBox="1"/>
            <p:nvPr/>
          </p:nvSpPr>
          <p:spPr>
            <a:xfrm>
              <a:off x="2217619" y="1835826"/>
              <a:ext cx="1533067" cy="307777"/>
            </a:xfrm>
            <a:prstGeom prst="rect">
              <a:avLst/>
            </a:prstGeom>
            <a:noFill/>
          </p:spPr>
          <p:txBody>
            <a:bodyPr wrap="none" rIns="360000" anchor="t" anchorCtr="0">
              <a:noAutofit/>
            </a:bodyPr>
            <a:lstStyle/>
            <a:p>
              <a:pPr algn="r" defTabSz="1031875"/>
              <a:r>
                <a:rPr lang="zh-CN" altLang="en-US" sz="2000" b="1" dirty="0">
                  <a:solidFill>
                    <a:srgbClr val="1F4E79"/>
                  </a:solidFill>
                  <a:latin typeface="+mn-ea"/>
                  <a:ea typeface="+mn-ea"/>
                </a:rPr>
                <a:t>市场份额</a:t>
              </a:r>
            </a:p>
          </p:txBody>
        </p:sp>
      </p:grpSp>
      <p:grpSp>
        <p:nvGrpSpPr>
          <p:cNvPr id="76" name="千图PPT彼岸天：ID 8661124库_组合 102">
            <a:extLst>
              <a:ext uri="{FF2B5EF4-FFF2-40B4-BE49-F238E27FC236}">
                <a16:creationId xmlns:a16="http://schemas.microsoft.com/office/drawing/2014/main" id="{619357EA-42CD-494A-8607-556EF5FE690E}"/>
              </a:ext>
            </a:extLst>
          </p:cNvPr>
          <p:cNvGrpSpPr/>
          <p:nvPr>
            <p:custDataLst>
              <p:tags r:id="rId3"/>
            </p:custDataLst>
          </p:nvPr>
        </p:nvGrpSpPr>
        <p:grpSpPr>
          <a:xfrm>
            <a:off x="8132067" y="3970687"/>
            <a:ext cx="1873264" cy="515644"/>
            <a:chOff x="8255759" y="3453565"/>
            <a:chExt cx="1873264" cy="515644"/>
          </a:xfrm>
        </p:grpSpPr>
        <p:sp>
          <p:nvSpPr>
            <p:cNvPr id="77" name="Oval 13">
              <a:extLst>
                <a:ext uri="{FF2B5EF4-FFF2-40B4-BE49-F238E27FC236}">
                  <a16:creationId xmlns:a16="http://schemas.microsoft.com/office/drawing/2014/main" id="{75BCEC2C-F910-4A7D-AE65-EE649D269B48}"/>
                </a:ext>
              </a:extLst>
            </p:cNvPr>
            <p:cNvSpPr>
              <a:spLocks noChangeAspect="1"/>
            </p:cNvSpPr>
            <p:nvPr/>
          </p:nvSpPr>
          <p:spPr>
            <a:xfrm>
              <a:off x="8255759" y="3453565"/>
              <a:ext cx="515447" cy="515644"/>
            </a:xfrm>
            <a:prstGeom prst="ellipse">
              <a:avLst/>
            </a:prstGeom>
            <a:solidFill>
              <a:srgbClr val="1F4E7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78" name="Group 21">
              <a:extLst>
                <a:ext uri="{FF2B5EF4-FFF2-40B4-BE49-F238E27FC236}">
                  <a16:creationId xmlns:a16="http://schemas.microsoft.com/office/drawing/2014/main" id="{32E3A8CC-893F-47F8-BBF0-F5CE7D83A931}"/>
                </a:ext>
              </a:extLst>
            </p:cNvPr>
            <p:cNvGrpSpPr/>
            <p:nvPr/>
          </p:nvGrpSpPr>
          <p:grpSpPr>
            <a:xfrm>
              <a:off x="8382498" y="3581987"/>
              <a:ext cx="268849" cy="268865"/>
              <a:chOff x="9622603" y="7775631"/>
              <a:chExt cx="953415" cy="953477"/>
            </a:xfrm>
          </p:grpSpPr>
          <p:sp>
            <p:nvSpPr>
              <p:cNvPr id="82" name="Freeform: Shape 22">
                <a:extLst>
                  <a:ext uri="{FF2B5EF4-FFF2-40B4-BE49-F238E27FC236}">
                    <a16:creationId xmlns:a16="http://schemas.microsoft.com/office/drawing/2014/main" id="{70D683F1-380F-4632-8BA0-3E9DB5F32406}"/>
                  </a:ext>
                </a:extLst>
              </p:cNvPr>
              <p:cNvSpPr/>
              <p:nvPr/>
            </p:nvSpPr>
            <p:spPr bwMode="auto">
              <a:xfrm>
                <a:off x="9622603" y="7775631"/>
                <a:ext cx="953415" cy="953477"/>
              </a:xfrm>
              <a:custGeom>
                <a:avLst/>
                <a:gdLst>
                  <a:gd name="T0" fmla="*/ 1323 w 1324"/>
                  <a:gd name="T1" fmla="*/ 662 h 1324"/>
                  <a:gd name="T2" fmla="*/ 1323 w 1324"/>
                  <a:gd name="T3" fmla="*/ 662 h 1324"/>
                  <a:gd name="T4" fmla="*/ 659 w 1324"/>
                  <a:gd name="T5" fmla="*/ 1323 h 1324"/>
                  <a:gd name="T6" fmla="*/ 0 w 1324"/>
                  <a:gd name="T7" fmla="*/ 662 h 1324"/>
                  <a:gd name="T8" fmla="*/ 659 w 1324"/>
                  <a:gd name="T9" fmla="*/ 0 h 1324"/>
                  <a:gd name="T10" fmla="*/ 1323 w 1324"/>
                  <a:gd name="T11" fmla="*/ 662 h 1324"/>
                </a:gdLst>
                <a:ahLst/>
                <a:cxnLst>
                  <a:cxn ang="0">
                    <a:pos x="T0" y="T1"/>
                  </a:cxn>
                  <a:cxn ang="0">
                    <a:pos x="T2" y="T3"/>
                  </a:cxn>
                  <a:cxn ang="0">
                    <a:pos x="T4" y="T5"/>
                  </a:cxn>
                  <a:cxn ang="0">
                    <a:pos x="T6" y="T7"/>
                  </a:cxn>
                  <a:cxn ang="0">
                    <a:pos x="T8" y="T9"/>
                  </a:cxn>
                  <a:cxn ang="0">
                    <a:pos x="T10" y="T11"/>
                  </a:cxn>
                </a:cxnLst>
                <a:rect l="0" t="0" r="r" b="b"/>
                <a:pathLst>
                  <a:path w="1324" h="1324">
                    <a:moveTo>
                      <a:pt x="1323" y="662"/>
                    </a:moveTo>
                    <a:lnTo>
                      <a:pt x="1323" y="662"/>
                    </a:lnTo>
                    <a:cubicBezTo>
                      <a:pt x="1323" y="1033"/>
                      <a:pt x="1031" y="1323"/>
                      <a:pt x="659" y="1323"/>
                    </a:cubicBezTo>
                    <a:cubicBezTo>
                      <a:pt x="299" y="1323"/>
                      <a:pt x="0" y="1033"/>
                      <a:pt x="0" y="662"/>
                    </a:cubicBezTo>
                    <a:cubicBezTo>
                      <a:pt x="0" y="301"/>
                      <a:pt x="299" y="0"/>
                      <a:pt x="659" y="0"/>
                    </a:cubicBezTo>
                    <a:cubicBezTo>
                      <a:pt x="1031" y="0"/>
                      <a:pt x="1323" y="301"/>
                      <a:pt x="1323" y="662"/>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83" name="Freeform: Shape 23">
                <a:extLst>
                  <a:ext uri="{FF2B5EF4-FFF2-40B4-BE49-F238E27FC236}">
                    <a16:creationId xmlns:a16="http://schemas.microsoft.com/office/drawing/2014/main" id="{A9AB94AE-9314-4C72-B963-4C7C08EFED8A}"/>
                  </a:ext>
                </a:extLst>
              </p:cNvPr>
              <p:cNvSpPr/>
              <p:nvPr/>
            </p:nvSpPr>
            <p:spPr bwMode="auto">
              <a:xfrm>
                <a:off x="9752904" y="7867801"/>
                <a:ext cx="216107" cy="797741"/>
              </a:xfrm>
              <a:custGeom>
                <a:avLst/>
                <a:gdLst>
                  <a:gd name="T0" fmla="*/ 89 w 300"/>
                  <a:gd name="T1" fmla="*/ 0 h 1105"/>
                  <a:gd name="T2" fmla="*/ 299 w 300"/>
                  <a:gd name="T3" fmla="*/ 292 h 1105"/>
                  <a:gd name="T4" fmla="*/ 181 w 300"/>
                  <a:gd name="T5" fmla="*/ 411 h 1105"/>
                  <a:gd name="T6" fmla="*/ 0 w 300"/>
                  <a:gd name="T7" fmla="*/ 472 h 1105"/>
                  <a:gd name="T8" fmla="*/ 0 w 300"/>
                  <a:gd name="T9" fmla="*/ 652 h 1105"/>
                  <a:gd name="T10" fmla="*/ 181 w 300"/>
                  <a:gd name="T11" fmla="*/ 773 h 1105"/>
                  <a:gd name="T12" fmla="*/ 240 w 300"/>
                  <a:gd name="T13" fmla="*/ 892 h 1105"/>
                  <a:gd name="T14" fmla="*/ 181 w 300"/>
                  <a:gd name="T15" fmla="*/ 1072 h 1105"/>
                  <a:gd name="T16" fmla="*/ 149 w 300"/>
                  <a:gd name="T17" fmla="*/ 1104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105">
                    <a:moveTo>
                      <a:pt x="89" y="0"/>
                    </a:moveTo>
                    <a:lnTo>
                      <a:pt x="299" y="292"/>
                    </a:lnTo>
                    <a:lnTo>
                      <a:pt x="181" y="411"/>
                    </a:lnTo>
                    <a:lnTo>
                      <a:pt x="0" y="472"/>
                    </a:lnTo>
                    <a:lnTo>
                      <a:pt x="0" y="652"/>
                    </a:lnTo>
                    <a:lnTo>
                      <a:pt x="181" y="773"/>
                    </a:lnTo>
                    <a:lnTo>
                      <a:pt x="240" y="892"/>
                    </a:lnTo>
                    <a:lnTo>
                      <a:pt x="181" y="1072"/>
                    </a:lnTo>
                    <a:lnTo>
                      <a:pt x="149" y="1104"/>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84" name="Freeform: Shape 24">
                <a:extLst>
                  <a:ext uri="{FF2B5EF4-FFF2-40B4-BE49-F238E27FC236}">
                    <a16:creationId xmlns:a16="http://schemas.microsoft.com/office/drawing/2014/main" id="{89AEB50F-8A5E-4454-83B1-532A994667B5}"/>
                  </a:ext>
                </a:extLst>
              </p:cNvPr>
              <p:cNvSpPr/>
              <p:nvPr/>
            </p:nvSpPr>
            <p:spPr bwMode="auto">
              <a:xfrm>
                <a:off x="10140625" y="7963148"/>
                <a:ext cx="375010" cy="549837"/>
              </a:xfrm>
              <a:custGeom>
                <a:avLst/>
                <a:gdLst>
                  <a:gd name="T0" fmla="*/ 470 w 521"/>
                  <a:gd name="T1" fmla="*/ 0 h 763"/>
                  <a:gd name="T2" fmla="*/ 360 w 521"/>
                  <a:gd name="T3" fmla="*/ 100 h 763"/>
                  <a:gd name="T4" fmla="*/ 180 w 521"/>
                  <a:gd name="T5" fmla="*/ 342 h 763"/>
                  <a:gd name="T6" fmla="*/ 59 w 521"/>
                  <a:gd name="T7" fmla="*/ 342 h 763"/>
                  <a:gd name="T8" fmla="*/ 59 w 521"/>
                  <a:gd name="T9" fmla="*/ 463 h 763"/>
                  <a:gd name="T10" fmla="*/ 0 w 521"/>
                  <a:gd name="T11" fmla="*/ 582 h 763"/>
                  <a:gd name="T12" fmla="*/ 59 w 521"/>
                  <a:gd name="T13" fmla="*/ 703 h 763"/>
                  <a:gd name="T14" fmla="*/ 180 w 521"/>
                  <a:gd name="T15" fmla="*/ 762 h 763"/>
                  <a:gd name="T16" fmla="*/ 301 w 521"/>
                  <a:gd name="T17" fmla="*/ 643 h 763"/>
                  <a:gd name="T18" fmla="*/ 360 w 521"/>
                  <a:gd name="T19" fmla="*/ 522 h 763"/>
                  <a:gd name="T20" fmla="*/ 481 w 521"/>
                  <a:gd name="T21" fmla="*/ 703 h 763"/>
                  <a:gd name="T22" fmla="*/ 520 w 521"/>
                  <a:gd name="T23" fmla="*/ 72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763">
                    <a:moveTo>
                      <a:pt x="470" y="0"/>
                    </a:moveTo>
                    <a:lnTo>
                      <a:pt x="360" y="100"/>
                    </a:lnTo>
                    <a:lnTo>
                      <a:pt x="180" y="342"/>
                    </a:lnTo>
                    <a:lnTo>
                      <a:pt x="59" y="342"/>
                    </a:lnTo>
                    <a:lnTo>
                      <a:pt x="59" y="463"/>
                    </a:lnTo>
                    <a:lnTo>
                      <a:pt x="0" y="582"/>
                    </a:lnTo>
                    <a:lnTo>
                      <a:pt x="59" y="703"/>
                    </a:lnTo>
                    <a:lnTo>
                      <a:pt x="180" y="762"/>
                    </a:lnTo>
                    <a:lnTo>
                      <a:pt x="301" y="643"/>
                    </a:lnTo>
                    <a:lnTo>
                      <a:pt x="360" y="522"/>
                    </a:lnTo>
                    <a:lnTo>
                      <a:pt x="481" y="703"/>
                    </a:lnTo>
                    <a:lnTo>
                      <a:pt x="520" y="723"/>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81" name="TextBox 101">
              <a:extLst>
                <a:ext uri="{FF2B5EF4-FFF2-40B4-BE49-F238E27FC236}">
                  <a16:creationId xmlns:a16="http://schemas.microsoft.com/office/drawing/2014/main" id="{9ED6BE33-A328-4D54-B957-3D46DC1BB59D}"/>
                </a:ext>
              </a:extLst>
            </p:cNvPr>
            <p:cNvSpPr txBox="1"/>
            <p:nvPr/>
          </p:nvSpPr>
          <p:spPr>
            <a:xfrm>
              <a:off x="8595956" y="3612213"/>
              <a:ext cx="1533067" cy="307777"/>
            </a:xfrm>
            <a:prstGeom prst="rect">
              <a:avLst/>
            </a:prstGeom>
            <a:noFill/>
          </p:spPr>
          <p:txBody>
            <a:bodyPr wrap="none" lIns="360000" anchor="b" anchorCtr="0">
              <a:noAutofit/>
            </a:bodyPr>
            <a:lstStyle/>
            <a:p>
              <a:pPr defTabSz="1031875"/>
              <a:r>
                <a:rPr lang="zh-CN" altLang="en-US" sz="2000" b="1" dirty="0">
                  <a:solidFill>
                    <a:srgbClr val="1F4E79"/>
                  </a:solidFill>
                  <a:latin typeface="+mn-ea"/>
                  <a:ea typeface="+mn-ea"/>
                </a:rPr>
                <a:t>客户获利率</a:t>
              </a:r>
            </a:p>
          </p:txBody>
        </p:sp>
      </p:grpSp>
      <p:grpSp>
        <p:nvGrpSpPr>
          <p:cNvPr id="85" name="千图PPT彼岸天：ID 8661124库_组合 99">
            <a:extLst>
              <a:ext uri="{FF2B5EF4-FFF2-40B4-BE49-F238E27FC236}">
                <a16:creationId xmlns:a16="http://schemas.microsoft.com/office/drawing/2014/main" id="{8D7F6A80-1923-49B0-B6CE-BF7CE63EC4C4}"/>
              </a:ext>
            </a:extLst>
          </p:cNvPr>
          <p:cNvGrpSpPr/>
          <p:nvPr>
            <p:custDataLst>
              <p:tags r:id="rId4"/>
            </p:custDataLst>
          </p:nvPr>
        </p:nvGrpSpPr>
        <p:grpSpPr>
          <a:xfrm>
            <a:off x="2135560" y="3970687"/>
            <a:ext cx="1823624" cy="515644"/>
            <a:chOff x="2259252" y="3453565"/>
            <a:chExt cx="1823624" cy="515644"/>
          </a:xfrm>
        </p:grpSpPr>
        <p:sp>
          <p:nvSpPr>
            <p:cNvPr id="86" name="Oval 4">
              <a:extLst>
                <a:ext uri="{FF2B5EF4-FFF2-40B4-BE49-F238E27FC236}">
                  <a16:creationId xmlns:a16="http://schemas.microsoft.com/office/drawing/2014/main" id="{7FE8B276-7B0A-4F60-BEDA-E59884F55946}"/>
                </a:ext>
              </a:extLst>
            </p:cNvPr>
            <p:cNvSpPr>
              <a:spLocks noChangeAspect="1"/>
            </p:cNvSpPr>
            <p:nvPr/>
          </p:nvSpPr>
          <p:spPr>
            <a:xfrm>
              <a:off x="3567429" y="3453565"/>
              <a:ext cx="515447" cy="515644"/>
            </a:xfrm>
            <a:prstGeom prst="ellipse">
              <a:avLst/>
            </a:prstGeom>
            <a:solidFill>
              <a:srgbClr val="A4A8A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87" name="Group 50">
              <a:extLst>
                <a:ext uri="{FF2B5EF4-FFF2-40B4-BE49-F238E27FC236}">
                  <a16:creationId xmlns:a16="http://schemas.microsoft.com/office/drawing/2014/main" id="{8BC0BEFC-9327-4C01-8767-56E79FF1BF73}"/>
                </a:ext>
              </a:extLst>
            </p:cNvPr>
            <p:cNvGrpSpPr/>
            <p:nvPr/>
          </p:nvGrpSpPr>
          <p:grpSpPr>
            <a:xfrm>
              <a:off x="3697125" y="3594653"/>
              <a:ext cx="260007" cy="257444"/>
              <a:chOff x="15870634" y="5693858"/>
              <a:chExt cx="962967" cy="953477"/>
            </a:xfrm>
          </p:grpSpPr>
          <p:sp>
            <p:nvSpPr>
              <p:cNvPr id="91" name="Freeform: Shape 51">
                <a:extLst>
                  <a:ext uri="{FF2B5EF4-FFF2-40B4-BE49-F238E27FC236}">
                    <a16:creationId xmlns:a16="http://schemas.microsoft.com/office/drawing/2014/main" id="{8D755454-4688-40DB-9BFE-91DDB21995C6}"/>
                  </a:ext>
                </a:extLst>
              </p:cNvPr>
              <p:cNvSpPr/>
              <p:nvPr/>
            </p:nvSpPr>
            <p:spPr bwMode="auto">
              <a:xfrm>
                <a:off x="15870634" y="5693861"/>
                <a:ext cx="959770" cy="953474"/>
              </a:xfrm>
              <a:custGeom>
                <a:avLst/>
                <a:gdLst>
                  <a:gd name="T0" fmla="*/ 1332 w 1333"/>
                  <a:gd name="T1" fmla="*/ 0 h 1324"/>
                  <a:gd name="T2" fmla="*/ 841 w 1333"/>
                  <a:gd name="T3" fmla="*/ 1323 h 1324"/>
                  <a:gd name="T4" fmla="*/ 0 w 1333"/>
                  <a:gd name="T5" fmla="*/ 479 h 1324"/>
                  <a:gd name="T6" fmla="*/ 1332 w 1333"/>
                  <a:gd name="T7" fmla="*/ 0 h 1324"/>
                </a:gdLst>
                <a:ahLst/>
                <a:cxnLst>
                  <a:cxn ang="0">
                    <a:pos x="T0" y="T1"/>
                  </a:cxn>
                  <a:cxn ang="0">
                    <a:pos x="T2" y="T3"/>
                  </a:cxn>
                  <a:cxn ang="0">
                    <a:pos x="T4" y="T5"/>
                  </a:cxn>
                  <a:cxn ang="0">
                    <a:pos x="T6" y="T7"/>
                  </a:cxn>
                </a:cxnLst>
                <a:rect l="0" t="0" r="r" b="b"/>
                <a:pathLst>
                  <a:path w="1333" h="1324">
                    <a:moveTo>
                      <a:pt x="1332" y="0"/>
                    </a:moveTo>
                    <a:lnTo>
                      <a:pt x="841" y="1323"/>
                    </a:lnTo>
                    <a:lnTo>
                      <a:pt x="0" y="479"/>
                    </a:lnTo>
                    <a:lnTo>
                      <a:pt x="1332" y="0"/>
                    </a:lnTo>
                  </a:path>
                </a:pathLst>
              </a:custGeom>
              <a:noFill/>
              <a:ln w="9525" cap="flat">
                <a:solidFill>
                  <a:schemeClr val="bg1"/>
                </a:solidFill>
                <a:bevel/>
              </a:ln>
              <a:effectLst/>
            </p:spPr>
            <p:txBody>
              <a:bodyPr anchor="ctr"/>
              <a:lstStyle/>
              <a:p>
                <a:pPr algn="ctr" defTabSz="1031875"/>
                <a:endParaRPr sz="2000">
                  <a:solidFill>
                    <a:srgbClr val="1F4E79"/>
                  </a:solidFill>
                  <a:latin typeface="+mn-ea"/>
                  <a:ea typeface="+mn-ea"/>
                </a:endParaRPr>
              </a:p>
            </p:txBody>
          </p:sp>
          <p:sp>
            <p:nvSpPr>
              <p:cNvPr id="92" name="Straight Connector 52">
                <a:extLst>
                  <a:ext uri="{FF2B5EF4-FFF2-40B4-BE49-F238E27FC236}">
                    <a16:creationId xmlns:a16="http://schemas.microsoft.com/office/drawing/2014/main" id="{46D7338B-7082-4F97-87AF-F7DC0A29E4E1}"/>
                  </a:ext>
                </a:extLst>
              </p:cNvPr>
              <p:cNvSpPr/>
              <p:nvPr/>
            </p:nvSpPr>
            <p:spPr bwMode="auto">
              <a:xfrm flipH="1">
                <a:off x="16083581" y="5693858"/>
                <a:ext cx="750020" cy="562549"/>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93" name="Straight Connector 53">
                <a:extLst>
                  <a:ext uri="{FF2B5EF4-FFF2-40B4-BE49-F238E27FC236}">
                    <a16:creationId xmlns:a16="http://schemas.microsoft.com/office/drawing/2014/main" id="{704A8EBE-AE3D-4EE7-87EB-33CECDBB2F04}"/>
                  </a:ext>
                </a:extLst>
              </p:cNvPr>
              <p:cNvSpPr/>
              <p:nvPr/>
            </p:nvSpPr>
            <p:spPr bwMode="auto">
              <a:xfrm>
                <a:off x="16086756" y="6256410"/>
                <a:ext cx="3180" cy="346430"/>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94" name="Straight Connector 54">
                <a:extLst>
                  <a:ext uri="{FF2B5EF4-FFF2-40B4-BE49-F238E27FC236}">
                    <a16:creationId xmlns:a16="http://schemas.microsoft.com/office/drawing/2014/main" id="{B6E04562-A19A-4A9C-87CB-1D1EF6C2A112}"/>
                  </a:ext>
                </a:extLst>
              </p:cNvPr>
              <p:cNvSpPr/>
              <p:nvPr/>
            </p:nvSpPr>
            <p:spPr bwMode="auto">
              <a:xfrm flipH="1">
                <a:off x="16083579" y="6412160"/>
                <a:ext cx="165258" cy="193872"/>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90" name="TextBox 104">
              <a:extLst>
                <a:ext uri="{FF2B5EF4-FFF2-40B4-BE49-F238E27FC236}">
                  <a16:creationId xmlns:a16="http://schemas.microsoft.com/office/drawing/2014/main" id="{DDE0D35B-CF18-4179-B62A-140A7E5A9A9F}"/>
                </a:ext>
              </a:extLst>
            </p:cNvPr>
            <p:cNvSpPr txBox="1"/>
            <p:nvPr/>
          </p:nvSpPr>
          <p:spPr>
            <a:xfrm>
              <a:off x="2259252" y="3540205"/>
              <a:ext cx="1533067" cy="307777"/>
            </a:xfrm>
            <a:prstGeom prst="rect">
              <a:avLst/>
            </a:prstGeom>
            <a:noFill/>
          </p:spPr>
          <p:txBody>
            <a:bodyPr wrap="none" rIns="360000" anchor="t" anchorCtr="0">
              <a:noAutofit/>
            </a:bodyPr>
            <a:lstStyle/>
            <a:p>
              <a:pPr algn="r" defTabSz="1031875"/>
              <a:r>
                <a:rPr lang="zh-CN" altLang="en-US" sz="2000" b="1" dirty="0">
                  <a:solidFill>
                    <a:srgbClr val="1F4E79"/>
                  </a:solidFill>
                  <a:latin typeface="+mn-ea"/>
                  <a:ea typeface="+mn-ea"/>
                </a:rPr>
                <a:t>客户满意度</a:t>
              </a:r>
            </a:p>
          </p:txBody>
        </p:sp>
      </p:grpSp>
      <p:grpSp>
        <p:nvGrpSpPr>
          <p:cNvPr id="95" name="千图PPT彼岸天：ID 8661124库_组合 101">
            <a:extLst>
              <a:ext uri="{FF2B5EF4-FFF2-40B4-BE49-F238E27FC236}">
                <a16:creationId xmlns:a16="http://schemas.microsoft.com/office/drawing/2014/main" id="{A5DB9F43-DC82-4E50-99A5-26CC6EF787F6}"/>
              </a:ext>
            </a:extLst>
          </p:cNvPr>
          <p:cNvGrpSpPr/>
          <p:nvPr>
            <p:custDataLst>
              <p:tags r:id="rId5"/>
            </p:custDataLst>
          </p:nvPr>
        </p:nvGrpSpPr>
        <p:grpSpPr>
          <a:xfrm>
            <a:off x="8132067" y="5570683"/>
            <a:ext cx="1801256" cy="515644"/>
            <a:chOff x="8255759" y="5053561"/>
            <a:chExt cx="1801256" cy="515644"/>
          </a:xfrm>
        </p:grpSpPr>
        <p:sp>
          <p:nvSpPr>
            <p:cNvPr id="96" name="Oval 14">
              <a:extLst>
                <a:ext uri="{FF2B5EF4-FFF2-40B4-BE49-F238E27FC236}">
                  <a16:creationId xmlns:a16="http://schemas.microsoft.com/office/drawing/2014/main" id="{B6561510-5DC4-460E-8774-FD26381314FD}"/>
                </a:ext>
              </a:extLst>
            </p:cNvPr>
            <p:cNvSpPr>
              <a:spLocks noChangeAspect="1"/>
            </p:cNvSpPr>
            <p:nvPr/>
          </p:nvSpPr>
          <p:spPr>
            <a:xfrm>
              <a:off x="8255759" y="5053561"/>
              <a:ext cx="515447" cy="515644"/>
            </a:xfrm>
            <a:prstGeom prst="ellipse">
              <a:avLst/>
            </a:prstGeom>
            <a:solidFill>
              <a:srgbClr val="A4A8A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97" name="Group 25">
              <a:extLst>
                <a:ext uri="{FF2B5EF4-FFF2-40B4-BE49-F238E27FC236}">
                  <a16:creationId xmlns:a16="http://schemas.microsoft.com/office/drawing/2014/main" id="{F90B5753-527F-4375-A0B1-12E2B3280837}"/>
                </a:ext>
              </a:extLst>
            </p:cNvPr>
            <p:cNvGrpSpPr/>
            <p:nvPr/>
          </p:nvGrpSpPr>
          <p:grpSpPr>
            <a:xfrm>
              <a:off x="8382498" y="5203677"/>
              <a:ext cx="268849" cy="219572"/>
              <a:chOff x="11707403" y="7861444"/>
              <a:chExt cx="953415" cy="778672"/>
            </a:xfrm>
          </p:grpSpPr>
          <p:sp>
            <p:nvSpPr>
              <p:cNvPr id="101" name="Freeform: Shape 26">
                <a:extLst>
                  <a:ext uri="{FF2B5EF4-FFF2-40B4-BE49-F238E27FC236}">
                    <a16:creationId xmlns:a16="http://schemas.microsoft.com/office/drawing/2014/main" id="{73782AFE-4D05-4232-A4CF-6086BC2C2A89}"/>
                  </a:ext>
                </a:extLst>
              </p:cNvPr>
              <p:cNvSpPr/>
              <p:nvPr/>
            </p:nvSpPr>
            <p:spPr bwMode="auto">
              <a:xfrm>
                <a:off x="11707403" y="7861444"/>
                <a:ext cx="953415" cy="435420"/>
              </a:xfrm>
              <a:custGeom>
                <a:avLst/>
                <a:gdLst>
                  <a:gd name="T0" fmla="*/ 664 w 1324"/>
                  <a:gd name="T1" fmla="*/ 0 h 603"/>
                  <a:gd name="T2" fmla="*/ 0 w 1324"/>
                  <a:gd name="T3" fmla="*/ 301 h 603"/>
                  <a:gd name="T4" fmla="*/ 664 w 1324"/>
                  <a:gd name="T5" fmla="*/ 602 h 603"/>
                  <a:gd name="T6" fmla="*/ 1323 w 1324"/>
                  <a:gd name="T7" fmla="*/ 301 h 603"/>
                  <a:gd name="T8" fmla="*/ 664 w 1324"/>
                  <a:gd name="T9" fmla="*/ 0 h 603"/>
                </a:gdLst>
                <a:ahLst/>
                <a:cxnLst>
                  <a:cxn ang="0">
                    <a:pos x="T0" y="T1"/>
                  </a:cxn>
                  <a:cxn ang="0">
                    <a:pos x="T2" y="T3"/>
                  </a:cxn>
                  <a:cxn ang="0">
                    <a:pos x="T4" y="T5"/>
                  </a:cxn>
                  <a:cxn ang="0">
                    <a:pos x="T6" y="T7"/>
                  </a:cxn>
                  <a:cxn ang="0">
                    <a:pos x="T8" y="T9"/>
                  </a:cxn>
                </a:cxnLst>
                <a:rect l="0" t="0" r="r" b="b"/>
                <a:pathLst>
                  <a:path w="1324" h="603">
                    <a:moveTo>
                      <a:pt x="664" y="0"/>
                    </a:moveTo>
                    <a:lnTo>
                      <a:pt x="0" y="301"/>
                    </a:lnTo>
                    <a:lnTo>
                      <a:pt x="664" y="602"/>
                    </a:lnTo>
                    <a:lnTo>
                      <a:pt x="1323" y="301"/>
                    </a:lnTo>
                    <a:lnTo>
                      <a:pt x="664" y="0"/>
                    </a:lnTo>
                  </a:path>
                </a:pathLst>
              </a:custGeom>
              <a:noFill/>
              <a:ln w="9525" cap="flat">
                <a:solidFill>
                  <a:schemeClr val="bg1"/>
                </a:solidFill>
                <a:bevel/>
              </a:ln>
              <a:effectLst/>
            </p:spPr>
            <p:txBody>
              <a:bodyPr anchor="ctr"/>
              <a:lstStyle/>
              <a:p>
                <a:pPr algn="ctr" defTabSz="1031875"/>
                <a:endParaRPr sz="2000">
                  <a:solidFill>
                    <a:srgbClr val="1F4E79"/>
                  </a:solidFill>
                  <a:latin typeface="+mn-ea"/>
                  <a:ea typeface="+mn-ea"/>
                </a:endParaRPr>
              </a:p>
            </p:txBody>
          </p:sp>
          <p:sp>
            <p:nvSpPr>
              <p:cNvPr id="102" name="Freeform: Shape 27">
                <a:extLst>
                  <a:ext uri="{FF2B5EF4-FFF2-40B4-BE49-F238E27FC236}">
                    <a16:creationId xmlns:a16="http://schemas.microsoft.com/office/drawing/2014/main" id="{6C58A698-3246-48ED-9561-3BEC4FDDC597}"/>
                  </a:ext>
                </a:extLst>
              </p:cNvPr>
              <p:cNvSpPr/>
              <p:nvPr/>
            </p:nvSpPr>
            <p:spPr bwMode="auto">
              <a:xfrm>
                <a:off x="11707403" y="8338183"/>
                <a:ext cx="953415" cy="301933"/>
              </a:xfrm>
              <a:custGeom>
                <a:avLst/>
                <a:gdLst>
                  <a:gd name="T0" fmla="*/ 1054 w 1324"/>
                  <a:gd name="T1" fmla="*/ 0 h 421"/>
                  <a:gd name="T2" fmla="*/ 1323 w 1324"/>
                  <a:gd name="T3" fmla="*/ 121 h 421"/>
                  <a:gd name="T4" fmla="*/ 664 w 1324"/>
                  <a:gd name="T5" fmla="*/ 420 h 421"/>
                  <a:gd name="T6" fmla="*/ 0 w 1324"/>
                  <a:gd name="T7" fmla="*/ 121 h 421"/>
                  <a:gd name="T8" fmla="*/ 262 w 1324"/>
                  <a:gd name="T9" fmla="*/ 0 h 421"/>
                </a:gdLst>
                <a:ahLst/>
                <a:cxnLst>
                  <a:cxn ang="0">
                    <a:pos x="T0" y="T1"/>
                  </a:cxn>
                  <a:cxn ang="0">
                    <a:pos x="T2" y="T3"/>
                  </a:cxn>
                  <a:cxn ang="0">
                    <a:pos x="T4" y="T5"/>
                  </a:cxn>
                  <a:cxn ang="0">
                    <a:pos x="T6" y="T7"/>
                  </a:cxn>
                  <a:cxn ang="0">
                    <a:pos x="T8" y="T9"/>
                  </a:cxn>
                </a:cxnLst>
                <a:rect l="0" t="0" r="r" b="b"/>
                <a:pathLst>
                  <a:path w="1324" h="421">
                    <a:moveTo>
                      <a:pt x="1054" y="0"/>
                    </a:moveTo>
                    <a:lnTo>
                      <a:pt x="1323" y="121"/>
                    </a:lnTo>
                    <a:lnTo>
                      <a:pt x="664" y="420"/>
                    </a:lnTo>
                    <a:lnTo>
                      <a:pt x="0" y="121"/>
                    </a:lnTo>
                    <a:lnTo>
                      <a:pt x="262"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03" name="Freeform: Shape 28">
                <a:extLst>
                  <a:ext uri="{FF2B5EF4-FFF2-40B4-BE49-F238E27FC236}">
                    <a16:creationId xmlns:a16="http://schemas.microsoft.com/office/drawing/2014/main" id="{092E32F9-92F1-47DC-931D-61039DD535D0}"/>
                  </a:ext>
                </a:extLst>
              </p:cNvPr>
              <p:cNvSpPr/>
              <p:nvPr/>
            </p:nvSpPr>
            <p:spPr bwMode="auto">
              <a:xfrm>
                <a:off x="11707403" y="8166558"/>
                <a:ext cx="953415" cy="305113"/>
              </a:xfrm>
              <a:custGeom>
                <a:avLst/>
                <a:gdLst>
                  <a:gd name="T0" fmla="*/ 1054 w 1324"/>
                  <a:gd name="T1" fmla="*/ 0 h 423"/>
                  <a:gd name="T2" fmla="*/ 1323 w 1324"/>
                  <a:gd name="T3" fmla="*/ 121 h 423"/>
                  <a:gd name="T4" fmla="*/ 1054 w 1324"/>
                  <a:gd name="T5" fmla="*/ 241 h 423"/>
                  <a:gd name="T6" fmla="*/ 664 w 1324"/>
                  <a:gd name="T7" fmla="*/ 422 h 423"/>
                  <a:gd name="T8" fmla="*/ 262 w 1324"/>
                  <a:gd name="T9" fmla="*/ 241 h 423"/>
                  <a:gd name="T10" fmla="*/ 0 w 1324"/>
                  <a:gd name="T11" fmla="*/ 121 h 423"/>
                  <a:gd name="T12" fmla="*/ 262 w 1324"/>
                  <a:gd name="T13" fmla="*/ 0 h 423"/>
                </a:gdLst>
                <a:ahLst/>
                <a:cxnLst>
                  <a:cxn ang="0">
                    <a:pos x="T0" y="T1"/>
                  </a:cxn>
                  <a:cxn ang="0">
                    <a:pos x="T2" y="T3"/>
                  </a:cxn>
                  <a:cxn ang="0">
                    <a:pos x="T4" y="T5"/>
                  </a:cxn>
                  <a:cxn ang="0">
                    <a:pos x="T6" y="T7"/>
                  </a:cxn>
                  <a:cxn ang="0">
                    <a:pos x="T8" y="T9"/>
                  </a:cxn>
                  <a:cxn ang="0">
                    <a:pos x="T10" y="T11"/>
                  </a:cxn>
                  <a:cxn ang="0">
                    <a:pos x="T12" y="T13"/>
                  </a:cxn>
                </a:cxnLst>
                <a:rect l="0" t="0" r="r" b="b"/>
                <a:pathLst>
                  <a:path w="1324" h="423">
                    <a:moveTo>
                      <a:pt x="1054" y="0"/>
                    </a:moveTo>
                    <a:lnTo>
                      <a:pt x="1323" y="121"/>
                    </a:lnTo>
                    <a:lnTo>
                      <a:pt x="1054" y="241"/>
                    </a:lnTo>
                    <a:lnTo>
                      <a:pt x="664" y="422"/>
                    </a:lnTo>
                    <a:lnTo>
                      <a:pt x="262" y="241"/>
                    </a:lnTo>
                    <a:lnTo>
                      <a:pt x="0" y="121"/>
                    </a:lnTo>
                    <a:lnTo>
                      <a:pt x="262" y="0"/>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100" name="TextBox 107">
              <a:extLst>
                <a:ext uri="{FF2B5EF4-FFF2-40B4-BE49-F238E27FC236}">
                  <a16:creationId xmlns:a16="http://schemas.microsoft.com/office/drawing/2014/main" id="{79BDC1A3-48F4-4276-823C-9FA022CB150A}"/>
                </a:ext>
              </a:extLst>
            </p:cNvPr>
            <p:cNvSpPr txBox="1"/>
            <p:nvPr/>
          </p:nvSpPr>
          <p:spPr>
            <a:xfrm>
              <a:off x="8523948" y="5196389"/>
              <a:ext cx="1533067" cy="307777"/>
            </a:xfrm>
            <a:prstGeom prst="rect">
              <a:avLst/>
            </a:prstGeom>
            <a:noFill/>
          </p:spPr>
          <p:txBody>
            <a:bodyPr wrap="none" lIns="360000" anchor="b" anchorCtr="0">
              <a:noAutofit/>
            </a:bodyPr>
            <a:lstStyle/>
            <a:p>
              <a:pPr defTabSz="1031875"/>
              <a:r>
                <a:rPr lang="zh-CN" altLang="en-US" sz="2000" dirty="0">
                  <a:solidFill>
                    <a:srgbClr val="1F4E79"/>
                  </a:solidFill>
                  <a:latin typeface="+mn-ea"/>
                  <a:ea typeface="+mn-ea"/>
                </a:rPr>
                <a:t>战略</a:t>
              </a:r>
              <a:r>
                <a:rPr lang="zh-CN" altLang="en-US" sz="2000" b="1" dirty="0">
                  <a:solidFill>
                    <a:srgbClr val="1F4E79"/>
                  </a:solidFill>
                  <a:latin typeface="+mn-ea"/>
                  <a:ea typeface="+mn-ea"/>
                </a:rPr>
                <a:t>额客户数量</a:t>
              </a:r>
            </a:p>
          </p:txBody>
        </p:sp>
      </p:grpSp>
      <p:grpSp>
        <p:nvGrpSpPr>
          <p:cNvPr id="104" name="千图PPT彼岸天：ID 8661124库_组合 100">
            <a:extLst>
              <a:ext uri="{FF2B5EF4-FFF2-40B4-BE49-F238E27FC236}">
                <a16:creationId xmlns:a16="http://schemas.microsoft.com/office/drawing/2014/main" id="{78A1570D-FA20-46F4-A969-50D9675348FB}"/>
              </a:ext>
            </a:extLst>
          </p:cNvPr>
          <p:cNvGrpSpPr/>
          <p:nvPr>
            <p:custDataLst>
              <p:tags r:id="rId6"/>
            </p:custDataLst>
          </p:nvPr>
        </p:nvGrpSpPr>
        <p:grpSpPr>
          <a:xfrm>
            <a:off x="2114661" y="5570683"/>
            <a:ext cx="1844523" cy="515644"/>
            <a:chOff x="2238353" y="5053561"/>
            <a:chExt cx="1844523" cy="515644"/>
          </a:xfrm>
        </p:grpSpPr>
        <p:sp>
          <p:nvSpPr>
            <p:cNvPr id="105" name="Oval 5">
              <a:extLst>
                <a:ext uri="{FF2B5EF4-FFF2-40B4-BE49-F238E27FC236}">
                  <a16:creationId xmlns:a16="http://schemas.microsoft.com/office/drawing/2014/main" id="{2F8AA5F2-1508-4CDC-95A7-26A92B91D35E}"/>
                </a:ext>
              </a:extLst>
            </p:cNvPr>
            <p:cNvSpPr>
              <a:spLocks noChangeAspect="1"/>
            </p:cNvSpPr>
            <p:nvPr/>
          </p:nvSpPr>
          <p:spPr>
            <a:xfrm>
              <a:off x="3567429" y="5053561"/>
              <a:ext cx="515447" cy="515644"/>
            </a:xfrm>
            <a:prstGeom prst="ellipse">
              <a:avLst/>
            </a:prstGeom>
            <a:solidFill>
              <a:srgbClr val="1F4E7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031875"/>
              <a:endParaRPr sz="2000" dirty="0">
                <a:solidFill>
                  <a:srgbClr val="1F4E79"/>
                </a:solidFill>
                <a:latin typeface="+mn-ea"/>
              </a:endParaRPr>
            </a:p>
          </p:txBody>
        </p:sp>
        <p:grpSp>
          <p:nvGrpSpPr>
            <p:cNvPr id="106" name="Group 55">
              <a:extLst>
                <a:ext uri="{FF2B5EF4-FFF2-40B4-BE49-F238E27FC236}">
                  <a16:creationId xmlns:a16="http://schemas.microsoft.com/office/drawing/2014/main" id="{C6DA8F64-CF32-4223-ABEC-D322A919601A}"/>
                </a:ext>
              </a:extLst>
            </p:cNvPr>
            <p:cNvGrpSpPr/>
            <p:nvPr/>
          </p:nvGrpSpPr>
          <p:grpSpPr>
            <a:xfrm>
              <a:off x="3708266" y="5220594"/>
              <a:ext cx="262262" cy="214352"/>
              <a:chOff x="9912203" y="5301904"/>
              <a:chExt cx="849196" cy="694072"/>
            </a:xfrm>
          </p:grpSpPr>
          <p:sp>
            <p:nvSpPr>
              <p:cNvPr id="110" name="Freeform: Shape 56">
                <a:extLst>
                  <a:ext uri="{FF2B5EF4-FFF2-40B4-BE49-F238E27FC236}">
                    <a16:creationId xmlns:a16="http://schemas.microsoft.com/office/drawing/2014/main" id="{3C793889-1A26-43B3-9203-4DDE0001B47B}"/>
                  </a:ext>
                </a:extLst>
              </p:cNvPr>
              <p:cNvSpPr/>
              <p:nvPr/>
            </p:nvSpPr>
            <p:spPr bwMode="auto">
              <a:xfrm>
                <a:off x="9988375" y="5840798"/>
                <a:ext cx="155170" cy="155178"/>
              </a:xfrm>
              <a:custGeom>
                <a:avLst/>
                <a:gdLst>
                  <a:gd name="T0" fmla="*/ 241 w 242"/>
                  <a:gd name="T1" fmla="*/ 121 h 241"/>
                  <a:gd name="T2" fmla="*/ 241 w 242"/>
                  <a:gd name="T3" fmla="*/ 121 h 241"/>
                  <a:gd name="T4" fmla="*/ 120 w 242"/>
                  <a:gd name="T5" fmla="*/ 0 h 241"/>
                  <a:gd name="T6" fmla="*/ 0 w 242"/>
                  <a:gd name="T7" fmla="*/ 121 h 241"/>
                  <a:gd name="T8" fmla="*/ 120 w 242"/>
                  <a:gd name="T9" fmla="*/ 240 h 241"/>
                  <a:gd name="T10" fmla="*/ 241 w 242"/>
                  <a:gd name="T11" fmla="*/ 121 h 241"/>
                </a:gdLst>
                <a:ahLst/>
                <a:cxnLst>
                  <a:cxn ang="0">
                    <a:pos x="T0" y="T1"/>
                  </a:cxn>
                  <a:cxn ang="0">
                    <a:pos x="T2" y="T3"/>
                  </a:cxn>
                  <a:cxn ang="0">
                    <a:pos x="T4" y="T5"/>
                  </a:cxn>
                  <a:cxn ang="0">
                    <a:pos x="T6" y="T7"/>
                  </a:cxn>
                  <a:cxn ang="0">
                    <a:pos x="T8" y="T9"/>
                  </a:cxn>
                  <a:cxn ang="0">
                    <a:pos x="T10" y="T11"/>
                  </a:cxn>
                </a:cxnLst>
                <a:rect l="0" t="0" r="r" b="b"/>
                <a:pathLst>
                  <a:path w="242" h="241">
                    <a:moveTo>
                      <a:pt x="241" y="121"/>
                    </a:moveTo>
                    <a:lnTo>
                      <a:pt x="241" y="121"/>
                    </a:lnTo>
                    <a:cubicBezTo>
                      <a:pt x="241" y="51"/>
                      <a:pt x="191" y="0"/>
                      <a:pt x="120" y="0"/>
                    </a:cubicBezTo>
                    <a:cubicBezTo>
                      <a:pt x="61" y="0"/>
                      <a:pt x="0" y="51"/>
                      <a:pt x="0" y="121"/>
                    </a:cubicBezTo>
                    <a:cubicBezTo>
                      <a:pt x="0" y="181"/>
                      <a:pt x="61" y="240"/>
                      <a:pt x="120" y="240"/>
                    </a:cubicBezTo>
                    <a:cubicBezTo>
                      <a:pt x="191" y="240"/>
                      <a:pt x="241" y="181"/>
                      <a:pt x="241" y="121"/>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11" name="Freeform: Shape 57">
                <a:extLst>
                  <a:ext uri="{FF2B5EF4-FFF2-40B4-BE49-F238E27FC236}">
                    <a16:creationId xmlns:a16="http://schemas.microsoft.com/office/drawing/2014/main" id="{2912A90B-8908-4F0E-A875-355ED231CEE0}"/>
                  </a:ext>
                </a:extLst>
              </p:cNvPr>
              <p:cNvSpPr/>
              <p:nvPr/>
            </p:nvSpPr>
            <p:spPr bwMode="auto">
              <a:xfrm>
                <a:off x="10524413" y="5840798"/>
                <a:ext cx="155170" cy="155178"/>
              </a:xfrm>
              <a:custGeom>
                <a:avLst/>
                <a:gdLst>
                  <a:gd name="T0" fmla="*/ 242 w 243"/>
                  <a:gd name="T1" fmla="*/ 121 h 241"/>
                  <a:gd name="T2" fmla="*/ 242 w 243"/>
                  <a:gd name="T3" fmla="*/ 121 h 241"/>
                  <a:gd name="T4" fmla="*/ 121 w 243"/>
                  <a:gd name="T5" fmla="*/ 0 h 241"/>
                  <a:gd name="T6" fmla="*/ 0 w 243"/>
                  <a:gd name="T7" fmla="*/ 121 h 241"/>
                  <a:gd name="T8" fmla="*/ 121 w 243"/>
                  <a:gd name="T9" fmla="*/ 240 h 241"/>
                  <a:gd name="T10" fmla="*/ 242 w 243"/>
                  <a:gd name="T11" fmla="*/ 121 h 241"/>
                </a:gdLst>
                <a:ahLst/>
                <a:cxnLst>
                  <a:cxn ang="0">
                    <a:pos x="T0" y="T1"/>
                  </a:cxn>
                  <a:cxn ang="0">
                    <a:pos x="T2" y="T3"/>
                  </a:cxn>
                  <a:cxn ang="0">
                    <a:pos x="T4" y="T5"/>
                  </a:cxn>
                  <a:cxn ang="0">
                    <a:pos x="T6" y="T7"/>
                  </a:cxn>
                  <a:cxn ang="0">
                    <a:pos x="T8" y="T9"/>
                  </a:cxn>
                  <a:cxn ang="0">
                    <a:pos x="T10" y="T11"/>
                  </a:cxn>
                </a:cxnLst>
                <a:rect l="0" t="0" r="r" b="b"/>
                <a:pathLst>
                  <a:path w="243" h="241">
                    <a:moveTo>
                      <a:pt x="242" y="121"/>
                    </a:moveTo>
                    <a:lnTo>
                      <a:pt x="242" y="121"/>
                    </a:lnTo>
                    <a:cubicBezTo>
                      <a:pt x="242" y="51"/>
                      <a:pt x="192" y="0"/>
                      <a:pt x="121" y="0"/>
                    </a:cubicBezTo>
                    <a:cubicBezTo>
                      <a:pt x="62" y="0"/>
                      <a:pt x="0" y="51"/>
                      <a:pt x="0" y="121"/>
                    </a:cubicBezTo>
                    <a:cubicBezTo>
                      <a:pt x="0" y="181"/>
                      <a:pt x="62" y="240"/>
                      <a:pt x="121" y="240"/>
                    </a:cubicBezTo>
                    <a:cubicBezTo>
                      <a:pt x="192" y="240"/>
                      <a:pt x="242" y="181"/>
                      <a:pt x="242" y="121"/>
                    </a:cubicBez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12" name="Freeform: Shape 58">
                <a:extLst>
                  <a:ext uri="{FF2B5EF4-FFF2-40B4-BE49-F238E27FC236}">
                    <a16:creationId xmlns:a16="http://schemas.microsoft.com/office/drawing/2014/main" id="{5C2B2F05-1396-4ACE-BB6B-6AAFA91FACBD}"/>
                  </a:ext>
                </a:extLst>
              </p:cNvPr>
              <p:cNvSpPr/>
              <p:nvPr/>
            </p:nvSpPr>
            <p:spPr bwMode="auto">
              <a:xfrm>
                <a:off x="9912203" y="5301904"/>
                <a:ext cx="846376" cy="615073"/>
              </a:xfrm>
              <a:custGeom>
                <a:avLst/>
                <a:gdLst>
                  <a:gd name="T0" fmla="*/ 119 w 1324"/>
                  <a:gd name="T1" fmla="*/ 962 h 963"/>
                  <a:gd name="T2" fmla="*/ 0 w 1324"/>
                  <a:gd name="T3" fmla="*/ 962 h 963"/>
                  <a:gd name="T4" fmla="*/ 0 w 1324"/>
                  <a:gd name="T5" fmla="*/ 0 h 963"/>
                  <a:gd name="T6" fmla="*/ 901 w 1324"/>
                  <a:gd name="T7" fmla="*/ 0 h 963"/>
                  <a:gd name="T8" fmla="*/ 901 w 1324"/>
                  <a:gd name="T9" fmla="*/ 239 h 963"/>
                  <a:gd name="T10" fmla="*/ 1202 w 1324"/>
                  <a:gd name="T11" fmla="*/ 239 h 963"/>
                  <a:gd name="T12" fmla="*/ 1323 w 1324"/>
                  <a:gd name="T13" fmla="*/ 602 h 963"/>
                  <a:gd name="T14" fmla="*/ 1323 w 1324"/>
                  <a:gd name="T15" fmla="*/ 962 h 963"/>
                  <a:gd name="T16" fmla="*/ 1202 w 1324"/>
                  <a:gd name="T17" fmla="*/ 96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4" h="963">
                    <a:moveTo>
                      <a:pt x="119" y="962"/>
                    </a:moveTo>
                    <a:lnTo>
                      <a:pt x="0" y="962"/>
                    </a:lnTo>
                    <a:lnTo>
                      <a:pt x="0" y="0"/>
                    </a:lnTo>
                    <a:lnTo>
                      <a:pt x="901" y="0"/>
                    </a:lnTo>
                    <a:lnTo>
                      <a:pt x="901" y="239"/>
                    </a:lnTo>
                    <a:lnTo>
                      <a:pt x="1202" y="239"/>
                    </a:lnTo>
                    <a:lnTo>
                      <a:pt x="1323" y="602"/>
                    </a:lnTo>
                    <a:lnTo>
                      <a:pt x="1323" y="962"/>
                    </a:lnTo>
                    <a:lnTo>
                      <a:pt x="1202" y="962"/>
                    </a:lnTo>
                  </a:path>
                </a:pathLst>
              </a:cu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13" name="Straight Connector 59">
                <a:extLst>
                  <a:ext uri="{FF2B5EF4-FFF2-40B4-BE49-F238E27FC236}">
                    <a16:creationId xmlns:a16="http://schemas.microsoft.com/office/drawing/2014/main" id="{16B1507D-A635-4E07-BDFC-75C4305FF1AC}"/>
                  </a:ext>
                </a:extLst>
              </p:cNvPr>
              <p:cNvSpPr/>
              <p:nvPr/>
            </p:nvSpPr>
            <p:spPr bwMode="auto">
              <a:xfrm>
                <a:off x="10140723" y="5916976"/>
                <a:ext cx="383690" cy="2822"/>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14" name="Straight Connector 60">
                <a:extLst>
                  <a:ext uri="{FF2B5EF4-FFF2-40B4-BE49-F238E27FC236}">
                    <a16:creationId xmlns:a16="http://schemas.microsoft.com/office/drawing/2014/main" id="{996428F9-972C-46FE-A533-3A0F20F910D7}"/>
                  </a:ext>
                </a:extLst>
              </p:cNvPr>
              <p:cNvSpPr/>
              <p:nvPr/>
            </p:nvSpPr>
            <p:spPr bwMode="auto">
              <a:xfrm>
                <a:off x="10487738" y="5454260"/>
                <a:ext cx="2821" cy="462716"/>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sp>
            <p:nvSpPr>
              <p:cNvPr id="115" name="Straight Connector 61">
                <a:extLst>
                  <a:ext uri="{FF2B5EF4-FFF2-40B4-BE49-F238E27FC236}">
                    <a16:creationId xmlns:a16="http://schemas.microsoft.com/office/drawing/2014/main" id="{C24232E1-F52C-455E-B887-3F93BF4D278F}"/>
                  </a:ext>
                </a:extLst>
              </p:cNvPr>
              <p:cNvSpPr/>
              <p:nvPr/>
            </p:nvSpPr>
            <p:spPr bwMode="auto">
              <a:xfrm flipH="1">
                <a:off x="10484916" y="5688441"/>
                <a:ext cx="276483" cy="2821"/>
              </a:xfrm>
              <a:prstGeom prst="line">
                <a:avLst/>
              </a:prstGeom>
              <a:noFill/>
              <a:ln w="4680" cap="flat">
                <a:solidFill>
                  <a:schemeClr val="bg1"/>
                </a:solidFill>
                <a:round/>
              </a:ln>
              <a:effectLst/>
            </p:spPr>
            <p:txBody>
              <a:bodyPr anchor="ctr"/>
              <a:lstStyle/>
              <a:p>
                <a:pPr algn="ctr" defTabSz="1031875"/>
                <a:endParaRPr sz="2000">
                  <a:solidFill>
                    <a:srgbClr val="1F4E79"/>
                  </a:solidFill>
                  <a:latin typeface="+mn-ea"/>
                  <a:ea typeface="+mn-ea"/>
                </a:endParaRPr>
              </a:p>
            </p:txBody>
          </p:sp>
        </p:grpSp>
        <p:sp>
          <p:nvSpPr>
            <p:cNvPr id="109" name="TextBox 110">
              <a:extLst>
                <a:ext uri="{FF2B5EF4-FFF2-40B4-BE49-F238E27FC236}">
                  <a16:creationId xmlns:a16="http://schemas.microsoft.com/office/drawing/2014/main" id="{8343D157-DD64-4925-939B-E1FC21DCBDED}"/>
                </a:ext>
              </a:extLst>
            </p:cNvPr>
            <p:cNvSpPr txBox="1"/>
            <p:nvPr/>
          </p:nvSpPr>
          <p:spPr>
            <a:xfrm>
              <a:off x="2238353" y="5144126"/>
              <a:ext cx="1533067" cy="307777"/>
            </a:xfrm>
            <a:prstGeom prst="rect">
              <a:avLst/>
            </a:prstGeom>
            <a:noFill/>
          </p:spPr>
          <p:txBody>
            <a:bodyPr wrap="none" rIns="360000" anchor="t" anchorCtr="0">
              <a:noAutofit/>
            </a:bodyPr>
            <a:lstStyle/>
            <a:p>
              <a:pPr algn="r" defTabSz="1031875"/>
              <a:r>
                <a:rPr lang="zh-CN" altLang="en-US" sz="2000" b="1" dirty="0">
                  <a:solidFill>
                    <a:srgbClr val="1F4E79"/>
                  </a:solidFill>
                  <a:latin typeface="+mn-ea"/>
                  <a:ea typeface="+mn-ea"/>
                </a:rPr>
                <a:t>客户获得率</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par>
                                <p:cTn id="29" presetID="53" presetClass="entr" presetSubtype="16"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par>
                                <p:cTn id="39" presetID="53" presetClass="entr" presetSubtype="16"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par>
                                <p:cTn id="44" presetID="53" presetClass="entr" presetSubtype="16" fill="hold"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Effect transition="in" filter="fade">
                                      <p:cBhvr>
                                        <p:cTn id="53" dur="500"/>
                                        <p:tgtEl>
                                          <p:spTgt spid="4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par>
                          <p:cTn id="64" fill="hold">
                            <p:stCondLst>
                              <p:cond delay="1000"/>
                            </p:stCondLst>
                            <p:childTnLst>
                              <p:par>
                                <p:cTn id="65" presetID="2" presetClass="entr" presetSubtype="8"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additive="base">
                                        <p:cTn id="67" dur="500" fill="hold"/>
                                        <p:tgtEl>
                                          <p:spTgt spid="62"/>
                                        </p:tgtEl>
                                        <p:attrNameLst>
                                          <p:attrName>ppt_x</p:attrName>
                                        </p:attrNameLst>
                                      </p:cBhvr>
                                      <p:tavLst>
                                        <p:tav tm="0">
                                          <p:val>
                                            <p:strVal val="0-#ppt_w/2"/>
                                          </p:val>
                                        </p:tav>
                                        <p:tav tm="100000">
                                          <p:val>
                                            <p:strVal val="#ppt_x"/>
                                          </p:val>
                                        </p:tav>
                                      </p:tavLst>
                                    </p:anim>
                                    <p:anim calcmode="lin" valueType="num">
                                      <p:cBhvr additive="base">
                                        <p:cTn id="68" dur="500" fill="hold"/>
                                        <p:tgtEl>
                                          <p:spTgt spid="62"/>
                                        </p:tgtEl>
                                        <p:attrNameLst>
                                          <p:attrName>ppt_y</p:attrName>
                                        </p:attrNameLst>
                                      </p:cBhvr>
                                      <p:tavLst>
                                        <p:tav tm="0">
                                          <p:val>
                                            <p:strVal val="#ppt_y"/>
                                          </p:val>
                                        </p:tav>
                                        <p:tav tm="100000">
                                          <p:val>
                                            <p:strVal val="#ppt_y"/>
                                          </p:val>
                                        </p:tav>
                                      </p:tavLst>
                                    </p:anim>
                                  </p:childTnLst>
                                </p:cTn>
                              </p:par>
                            </p:childTnLst>
                          </p:cTn>
                        </p:par>
                        <p:par>
                          <p:cTn id="69" fill="hold">
                            <p:stCondLst>
                              <p:cond delay="1500"/>
                            </p:stCondLst>
                            <p:childTnLst>
                              <p:par>
                                <p:cTn id="70" presetID="2" presetClass="entr" presetSubtype="8" fill="hold" nodeType="afterEffect">
                                  <p:stCondLst>
                                    <p:cond delay="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500" fill="hold"/>
                                        <p:tgtEl>
                                          <p:spTgt spid="85"/>
                                        </p:tgtEl>
                                        <p:attrNameLst>
                                          <p:attrName>ppt_x</p:attrName>
                                        </p:attrNameLst>
                                      </p:cBhvr>
                                      <p:tavLst>
                                        <p:tav tm="0">
                                          <p:val>
                                            <p:strVal val="0-#ppt_w/2"/>
                                          </p:val>
                                        </p:tav>
                                        <p:tav tm="100000">
                                          <p:val>
                                            <p:strVal val="#ppt_x"/>
                                          </p:val>
                                        </p:tav>
                                      </p:tavLst>
                                    </p:anim>
                                    <p:anim calcmode="lin" valueType="num">
                                      <p:cBhvr additive="base">
                                        <p:cTn id="73" dur="500" fill="hold"/>
                                        <p:tgtEl>
                                          <p:spTgt spid="85"/>
                                        </p:tgtEl>
                                        <p:attrNameLst>
                                          <p:attrName>ppt_y</p:attrName>
                                        </p:attrNameLst>
                                      </p:cBhvr>
                                      <p:tavLst>
                                        <p:tav tm="0">
                                          <p:val>
                                            <p:strVal val="#ppt_y"/>
                                          </p:val>
                                        </p:tav>
                                        <p:tav tm="100000">
                                          <p:val>
                                            <p:strVal val="#ppt_y"/>
                                          </p:val>
                                        </p:tav>
                                      </p:tavLst>
                                    </p:anim>
                                  </p:childTnLst>
                                </p:cTn>
                              </p:par>
                            </p:childTnLst>
                          </p:cTn>
                        </p:par>
                        <p:par>
                          <p:cTn id="74" fill="hold">
                            <p:stCondLst>
                              <p:cond delay="2000"/>
                            </p:stCondLst>
                            <p:childTnLst>
                              <p:par>
                                <p:cTn id="75" presetID="2" presetClass="entr" presetSubtype="8"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additive="base">
                                        <p:cTn id="77" dur="500" fill="hold"/>
                                        <p:tgtEl>
                                          <p:spTgt spid="104"/>
                                        </p:tgtEl>
                                        <p:attrNameLst>
                                          <p:attrName>ppt_x</p:attrName>
                                        </p:attrNameLst>
                                      </p:cBhvr>
                                      <p:tavLst>
                                        <p:tav tm="0">
                                          <p:val>
                                            <p:strVal val="0-#ppt_w/2"/>
                                          </p:val>
                                        </p:tav>
                                        <p:tav tm="100000">
                                          <p:val>
                                            <p:strVal val="#ppt_x"/>
                                          </p:val>
                                        </p:tav>
                                      </p:tavLst>
                                    </p:anim>
                                    <p:anim calcmode="lin" valueType="num">
                                      <p:cBhvr additive="base">
                                        <p:cTn id="78" dur="500" fill="hold"/>
                                        <p:tgtEl>
                                          <p:spTgt spid="104"/>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 presetClass="entr" presetSubtype="2"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additive="base">
                                        <p:cTn id="82" dur="500" fill="hold"/>
                                        <p:tgtEl>
                                          <p:spTgt spid="51"/>
                                        </p:tgtEl>
                                        <p:attrNameLst>
                                          <p:attrName>ppt_x</p:attrName>
                                        </p:attrNameLst>
                                      </p:cBhvr>
                                      <p:tavLst>
                                        <p:tav tm="0">
                                          <p:val>
                                            <p:strVal val="1+#ppt_w/2"/>
                                          </p:val>
                                        </p:tav>
                                        <p:tav tm="100000">
                                          <p:val>
                                            <p:strVal val="#ppt_x"/>
                                          </p:val>
                                        </p:tav>
                                      </p:tavLst>
                                    </p:anim>
                                    <p:anim calcmode="lin" valueType="num">
                                      <p:cBhvr additive="base">
                                        <p:cTn id="83" dur="500" fill="hold"/>
                                        <p:tgtEl>
                                          <p:spTgt spid="51"/>
                                        </p:tgtEl>
                                        <p:attrNameLst>
                                          <p:attrName>ppt_y</p:attrName>
                                        </p:attrNameLst>
                                      </p:cBhvr>
                                      <p:tavLst>
                                        <p:tav tm="0">
                                          <p:val>
                                            <p:strVal val="#ppt_y"/>
                                          </p:val>
                                        </p:tav>
                                        <p:tav tm="100000">
                                          <p:val>
                                            <p:strVal val="#ppt_y"/>
                                          </p:val>
                                        </p:tav>
                                      </p:tavLst>
                                    </p:anim>
                                  </p:childTnLst>
                                </p:cTn>
                              </p:par>
                            </p:childTnLst>
                          </p:cTn>
                        </p:par>
                        <p:par>
                          <p:cTn id="84" fill="hold">
                            <p:stCondLst>
                              <p:cond delay="3000"/>
                            </p:stCondLst>
                            <p:childTnLst>
                              <p:par>
                                <p:cTn id="85" presetID="2" presetClass="entr" presetSubtype="2" fill="hold" nodeType="afterEffect">
                                  <p:stCondLst>
                                    <p:cond delay="0"/>
                                  </p:stCondLst>
                                  <p:childTnLst>
                                    <p:set>
                                      <p:cBhvr>
                                        <p:cTn id="86" dur="1" fill="hold">
                                          <p:stCondLst>
                                            <p:cond delay="0"/>
                                          </p:stCondLst>
                                        </p:cTn>
                                        <p:tgtEl>
                                          <p:spTgt spid="76"/>
                                        </p:tgtEl>
                                        <p:attrNameLst>
                                          <p:attrName>style.visibility</p:attrName>
                                        </p:attrNameLst>
                                      </p:cBhvr>
                                      <p:to>
                                        <p:strVal val="visible"/>
                                      </p:to>
                                    </p:set>
                                    <p:anim calcmode="lin" valueType="num">
                                      <p:cBhvr additive="base">
                                        <p:cTn id="87" dur="500" fill="hold"/>
                                        <p:tgtEl>
                                          <p:spTgt spid="76"/>
                                        </p:tgtEl>
                                        <p:attrNameLst>
                                          <p:attrName>ppt_x</p:attrName>
                                        </p:attrNameLst>
                                      </p:cBhvr>
                                      <p:tavLst>
                                        <p:tav tm="0">
                                          <p:val>
                                            <p:strVal val="1+#ppt_w/2"/>
                                          </p:val>
                                        </p:tav>
                                        <p:tav tm="100000">
                                          <p:val>
                                            <p:strVal val="#ppt_x"/>
                                          </p:val>
                                        </p:tav>
                                      </p:tavLst>
                                    </p:anim>
                                    <p:anim calcmode="lin" valueType="num">
                                      <p:cBhvr additive="base">
                                        <p:cTn id="88" dur="500" fill="hold"/>
                                        <p:tgtEl>
                                          <p:spTgt spid="76"/>
                                        </p:tgtEl>
                                        <p:attrNameLst>
                                          <p:attrName>ppt_y</p:attrName>
                                        </p:attrNameLst>
                                      </p:cBhvr>
                                      <p:tavLst>
                                        <p:tav tm="0">
                                          <p:val>
                                            <p:strVal val="#ppt_y"/>
                                          </p:val>
                                        </p:tav>
                                        <p:tav tm="100000">
                                          <p:val>
                                            <p:strVal val="#ppt_y"/>
                                          </p:val>
                                        </p:tav>
                                      </p:tavLst>
                                    </p:anim>
                                  </p:childTnLst>
                                </p:cTn>
                              </p:par>
                            </p:childTnLst>
                          </p:cTn>
                        </p:par>
                        <p:par>
                          <p:cTn id="89" fill="hold">
                            <p:stCondLst>
                              <p:cond delay="3500"/>
                            </p:stCondLst>
                            <p:childTnLst>
                              <p:par>
                                <p:cTn id="90" presetID="2" presetClass="entr" presetSubtype="2" fill="hold" nodeType="afterEffect">
                                  <p:stCondLst>
                                    <p:cond delay="0"/>
                                  </p:stCondLst>
                                  <p:childTnLst>
                                    <p:set>
                                      <p:cBhvr>
                                        <p:cTn id="91" dur="1" fill="hold">
                                          <p:stCondLst>
                                            <p:cond delay="0"/>
                                          </p:stCondLst>
                                        </p:cTn>
                                        <p:tgtEl>
                                          <p:spTgt spid="95"/>
                                        </p:tgtEl>
                                        <p:attrNameLst>
                                          <p:attrName>style.visibility</p:attrName>
                                        </p:attrNameLst>
                                      </p:cBhvr>
                                      <p:to>
                                        <p:strVal val="visible"/>
                                      </p:to>
                                    </p:set>
                                    <p:anim calcmode="lin" valueType="num">
                                      <p:cBhvr additive="base">
                                        <p:cTn id="92" dur="500" fill="hold"/>
                                        <p:tgtEl>
                                          <p:spTgt spid="95"/>
                                        </p:tgtEl>
                                        <p:attrNameLst>
                                          <p:attrName>ppt_x</p:attrName>
                                        </p:attrNameLst>
                                      </p:cBhvr>
                                      <p:tavLst>
                                        <p:tav tm="0">
                                          <p:val>
                                            <p:strVal val="1+#ppt_w/2"/>
                                          </p:val>
                                        </p:tav>
                                        <p:tav tm="100000">
                                          <p:val>
                                            <p:strVal val="#ppt_x"/>
                                          </p:val>
                                        </p:tav>
                                      </p:tavLst>
                                    </p:anim>
                                    <p:anim calcmode="lin" valueType="num">
                                      <p:cBhvr additive="base">
                                        <p:cTn id="93"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文本框 129"/>
          <p:cNvSpPr txBox="1"/>
          <p:nvPr/>
        </p:nvSpPr>
        <p:spPr>
          <a:xfrm>
            <a:off x="1483935" y="1995740"/>
            <a:ext cx="9224129" cy="3600986"/>
          </a:xfrm>
          <a:prstGeom prst="rect">
            <a:avLst/>
          </a:prstGeom>
          <a:noFill/>
          <a:ln w="9525">
            <a:noFill/>
          </a:ln>
        </p:spPr>
        <p:txBody>
          <a:bodyPr wrap="square">
            <a:spAutoFit/>
          </a:bodyPr>
          <a:lstStyle/>
          <a:p>
            <a:pPr indent="355529"/>
            <a:endParaRPr lang="zh-CN" altLang="en-US" sz="2400" b="0" dirty="0"/>
          </a:p>
          <a:p>
            <a:pPr indent="266700" algn="just">
              <a:lnSpc>
                <a:spcPct val="150000"/>
              </a:lnSpc>
            </a:pPr>
            <a:r>
              <a:rPr lang="en-US" altLang="zh-CN" sz="2400" kern="100" dirty="0">
                <a:effectLst/>
                <a:latin typeface="+mn-ea"/>
                <a:ea typeface="+mn-ea"/>
                <a:cs typeface="Times New Roman" panose="02020603050405020304" pitchFamily="18" charset="0"/>
              </a:rPr>
              <a:t>    1.</a:t>
            </a:r>
            <a:r>
              <a:rPr lang="zh-CN" altLang="zh-CN" sz="2400" kern="100" dirty="0">
                <a:effectLst/>
                <a:latin typeface="+mn-ea"/>
                <a:ea typeface="+mn-ea"/>
                <a:cs typeface="Times New Roman" panose="02020603050405020304" pitchFamily="18" charset="0"/>
              </a:rPr>
              <a:t>市场份额是指一个企业的销售量</a:t>
            </a:r>
            <a:r>
              <a:rPr lang="en-US" altLang="zh-CN" sz="2400" kern="100" dirty="0">
                <a:effectLst/>
                <a:latin typeface="+mn-ea"/>
                <a:ea typeface="+mn-ea"/>
                <a:cs typeface="Times New Roman" panose="02020603050405020304" pitchFamily="18" charset="0"/>
              </a:rPr>
              <a:t>(</a:t>
            </a:r>
            <a:r>
              <a:rPr lang="zh-CN" altLang="zh-CN" sz="2400" kern="100" dirty="0">
                <a:effectLst/>
                <a:latin typeface="+mn-ea"/>
                <a:ea typeface="+mn-ea"/>
                <a:cs typeface="Times New Roman" panose="02020603050405020304" pitchFamily="18" charset="0"/>
              </a:rPr>
              <a:t>或销售额</a:t>
            </a:r>
            <a:r>
              <a:rPr lang="en-US" altLang="zh-CN" sz="2400" kern="100" dirty="0">
                <a:effectLst/>
                <a:latin typeface="+mn-ea"/>
                <a:ea typeface="+mn-ea"/>
                <a:cs typeface="Times New Roman" panose="02020603050405020304" pitchFamily="18" charset="0"/>
              </a:rPr>
              <a:t>)</a:t>
            </a:r>
            <a:r>
              <a:rPr lang="zh-CN" altLang="zh-CN" sz="2400" kern="100" dirty="0">
                <a:effectLst/>
                <a:latin typeface="+mn-ea"/>
                <a:ea typeface="+mn-ea"/>
                <a:cs typeface="Times New Roman" panose="02020603050405020304" pitchFamily="18" charset="0"/>
              </a:rPr>
              <a:t>在市场同类产品中所占的比重。</a:t>
            </a:r>
            <a:endParaRPr lang="en-US" altLang="zh-CN" sz="2400" kern="100" dirty="0">
              <a:effectLst/>
              <a:latin typeface="+mn-ea"/>
              <a:ea typeface="+mn-ea"/>
              <a:cs typeface="Times New Roman" panose="02020603050405020304" pitchFamily="18" charset="0"/>
            </a:endParaRPr>
          </a:p>
          <a:p>
            <a:pPr indent="266700" algn="just">
              <a:lnSpc>
                <a:spcPct val="150000"/>
              </a:lnSpc>
            </a:pPr>
            <a:endParaRPr lang="zh-CN" altLang="zh-CN" sz="2400" kern="100" dirty="0">
              <a:effectLst/>
              <a:latin typeface="+mn-ea"/>
              <a:ea typeface="+mn-ea"/>
              <a:cs typeface="Times New Roman" panose="02020603050405020304" pitchFamily="18" charset="0"/>
            </a:endParaRPr>
          </a:p>
          <a:p>
            <a:pPr indent="266700" algn="just">
              <a:lnSpc>
                <a:spcPct val="150000"/>
              </a:lnSpc>
            </a:pPr>
            <a:r>
              <a:rPr lang="en-US" altLang="zh-CN" sz="2400" kern="100" dirty="0">
                <a:effectLst/>
                <a:latin typeface="+mn-ea"/>
                <a:ea typeface="+mn-ea"/>
                <a:cs typeface="Times New Roman" panose="02020603050405020304" pitchFamily="18" charset="0"/>
              </a:rPr>
              <a:t>    2.</a:t>
            </a:r>
            <a:r>
              <a:rPr lang="zh-CN" altLang="zh-CN" sz="2400" kern="100" dirty="0">
                <a:effectLst/>
                <a:latin typeface="+mn-ea"/>
                <a:ea typeface="+mn-ea"/>
                <a:cs typeface="Times New Roman" panose="02020603050405020304" pitchFamily="18" charset="0"/>
              </a:rPr>
              <a:t>客户满意度是客户期望值与客户体验的匹配程度，即客户通过对某项产品或服务的实际感知与其期望值比较后得出的指数。</a:t>
            </a:r>
          </a:p>
          <a:p>
            <a:pPr indent="355529"/>
            <a:endParaRPr lang="zh-CN" altLang="en-US" sz="2400" dirty="0">
              <a:latin typeface="+mn-ea"/>
              <a:ea typeface="+mn-ea"/>
            </a:endParaRPr>
          </a:p>
        </p:txBody>
      </p:sp>
      <p:grpSp>
        <p:nvGrpSpPr>
          <p:cNvPr id="9" name="组合 8">
            <a:extLst>
              <a:ext uri="{FF2B5EF4-FFF2-40B4-BE49-F238E27FC236}">
                <a16:creationId xmlns:a16="http://schemas.microsoft.com/office/drawing/2014/main" id="{8D2841C9-67E5-4D0B-AF01-23C8CA965657}"/>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4DBE535D-21FA-404E-A64A-B586A523FD6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0F407662-A0BC-4B84-9603-8039AE47A2DB}"/>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8" name="组合 8">
            <a:extLst>
              <a:ext uri="{FF2B5EF4-FFF2-40B4-BE49-F238E27FC236}">
                <a16:creationId xmlns:a16="http://schemas.microsoft.com/office/drawing/2014/main" id="{881AA169-F399-41CD-A5B8-E06C5853A38A}"/>
              </a:ext>
            </a:extLst>
          </p:cNvPr>
          <p:cNvGrpSpPr>
            <a:grpSpLocks/>
          </p:cNvGrpSpPr>
          <p:nvPr/>
        </p:nvGrpSpPr>
        <p:grpSpPr bwMode="auto">
          <a:xfrm>
            <a:off x="1703512" y="1295357"/>
            <a:ext cx="3096344" cy="504827"/>
            <a:chOff x="416496" y="1196750"/>
            <a:chExt cx="2144688" cy="504058"/>
          </a:xfrm>
        </p:grpSpPr>
        <p:sp>
          <p:nvSpPr>
            <p:cNvPr id="13" name="矩形 12">
              <a:extLst>
                <a:ext uri="{FF2B5EF4-FFF2-40B4-BE49-F238E27FC236}">
                  <a16:creationId xmlns:a16="http://schemas.microsoft.com/office/drawing/2014/main" id="{73073F7F-EFD7-4CDF-B8CD-ACEE2BD37745}"/>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a:extLst>
                <a:ext uri="{FF2B5EF4-FFF2-40B4-BE49-F238E27FC236}">
                  <a16:creationId xmlns:a16="http://schemas.microsoft.com/office/drawing/2014/main" id="{EDBC8044-DC81-4D07-9F92-9BD5CC0ED68E}"/>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客户维度指标体系</a:t>
              </a:r>
            </a:p>
          </p:txBody>
        </p:sp>
      </p:grpSp>
    </p:spTree>
    <p:extLst>
      <p:ext uri="{BB962C8B-B14F-4D97-AF65-F5344CB8AC3E}">
        <p14:creationId xmlns:p14="http://schemas.microsoft.com/office/powerpoint/2010/main" val="413003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0" name="文本框 129"/>
              <p:cNvSpPr txBox="1"/>
              <p:nvPr/>
            </p:nvSpPr>
            <p:spPr>
              <a:xfrm>
                <a:off x="1271464" y="2207771"/>
                <a:ext cx="9793088" cy="2300951"/>
              </a:xfrm>
              <a:prstGeom prst="rect">
                <a:avLst/>
              </a:prstGeom>
              <a:noFill/>
              <a:ln w="9525">
                <a:noFill/>
              </a:ln>
            </p:spPr>
            <p:txBody>
              <a:bodyPr wrap="square">
                <a:spAutoFit/>
              </a:bodyPr>
              <a:lstStyle/>
              <a:p>
                <a:pPr indent="355529">
                  <a:lnSpc>
                    <a:spcPct val="150000"/>
                  </a:lnSpc>
                </a:pPr>
                <a:r>
                  <a:rPr lang="en-US" altLang="zh-CN" sz="2400" dirty="0">
                    <a:latin typeface="+mn-ea"/>
                    <a:ea typeface="+mn-ea"/>
                  </a:rPr>
                  <a:t>3.</a:t>
                </a:r>
                <a:r>
                  <a:rPr lang="zh-CN" altLang="zh-CN" sz="2400" dirty="0">
                    <a:latin typeface="+mn-ea"/>
                    <a:ea typeface="+mn-ea"/>
                  </a:rPr>
                  <a:t>客户获得率是指企业在争取新客户时获得成功部分的比例。该指标可用客户数量增长率或客户交易额增长率来描述。其计算公式为</a:t>
                </a:r>
                <a:r>
                  <a:rPr lang="zh-CN" altLang="en-US" sz="2400" dirty="0">
                    <a:latin typeface="+mn-ea"/>
                    <a:ea typeface="+mn-ea"/>
                  </a:rPr>
                  <a:t>：</a:t>
                </a:r>
              </a:p>
              <a:p>
                <a:pPr indent="355529"/>
                <a:endParaRPr lang="zh-CN" altLang="en-US" sz="2400" dirty="0">
                  <a:latin typeface="+mn-ea"/>
                  <a:ea typeface="+mn-ea"/>
                </a:endParaRPr>
              </a:p>
              <a:p>
                <a:pPr indent="355529"/>
                <a:r>
                  <a:rPr lang="zh-CN" altLang="en-US" sz="2400" dirty="0">
                    <a:latin typeface="+mn-ea"/>
                    <a:ea typeface="+mn-ea"/>
                  </a:rPr>
                  <a:t>（</a:t>
                </a:r>
                <a:r>
                  <a:rPr lang="en-US" altLang="zh-CN" sz="2400" dirty="0">
                    <a:latin typeface="+mn-ea"/>
                    <a:ea typeface="+mn-ea"/>
                  </a:rPr>
                  <a:t>1</a:t>
                </a:r>
                <a:r>
                  <a:rPr lang="zh-CN" altLang="en-US" sz="2400" dirty="0">
                    <a:latin typeface="+mn-ea"/>
                    <a:ea typeface="+mn-ea"/>
                  </a:rPr>
                  <a:t>）客户数量增长率</a:t>
                </a:r>
                <a:r>
                  <a:rPr lang="en-US" sz="2400" dirty="0">
                    <a:latin typeface="+mn-ea"/>
                    <a:ea typeface="+mn-ea"/>
                    <a:cs typeface="Times New Roman" panose="02020603050405020304" pitchFamily="18" charset="0"/>
                  </a:rPr>
                  <a:t>=</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本期客户数量</m:t>
                        </m:r>
                        <m:r>
                          <a:rPr lang="en-US" altLang="zh-CN" sz="2400" i="1" smtClean="0">
                            <a:latin typeface="Cambria Math" panose="02040503050406030204" pitchFamily="18" charset="0"/>
                            <a:ea typeface="+mn-ea"/>
                            <a:cs typeface="Times New Roman" panose="02020603050405020304" pitchFamily="18" charset="0"/>
                          </a:rPr>
                          <m:t>—</m:t>
                        </m:r>
                        <m:r>
                          <a:rPr lang="zh-CN" altLang="en-US" sz="2400" i="1">
                            <a:latin typeface="Cambria Math" panose="02040503050406030204" pitchFamily="18" charset="0"/>
                            <a:ea typeface="+mn-ea"/>
                            <a:cs typeface="Times New Roman" panose="02020603050405020304" pitchFamily="18" charset="0"/>
                          </a:rPr>
                          <m:t>上期客户数量</m:t>
                        </m:r>
                      </m:num>
                      <m:den>
                        <m:r>
                          <a:rPr lang="zh-CN" altLang="en-US" sz="2400" i="1">
                            <a:latin typeface="Cambria Math" panose="02040503050406030204" pitchFamily="18" charset="0"/>
                            <a:ea typeface="+mn-ea"/>
                            <a:cs typeface="Times New Roman" panose="02020603050405020304" pitchFamily="18" charset="0"/>
                          </a:rPr>
                          <m:t>上期客户数量</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mn-ea"/>
                  <a:ea typeface="+mn-ea"/>
                  <a:cs typeface="Times New Roman" panose="02020603050405020304" pitchFamily="18" charset="0"/>
                </a:endParaRPr>
              </a:p>
            </p:txBody>
          </p:sp>
        </mc:Choice>
        <mc:Fallback xmlns="">
          <p:sp>
            <p:nvSpPr>
              <p:cNvPr id="130" name="文本框 129"/>
              <p:cNvSpPr txBox="1">
                <a:spLocks noRot="1" noChangeAspect="1" noMove="1" noResize="1" noEditPoints="1" noAdjustHandles="1" noChangeArrowheads="1" noChangeShapeType="1" noTextEdit="1"/>
              </p:cNvSpPr>
              <p:nvPr/>
            </p:nvSpPr>
            <p:spPr>
              <a:xfrm>
                <a:off x="1271464" y="2207771"/>
                <a:ext cx="9793088" cy="2300951"/>
              </a:xfrm>
              <a:prstGeom prst="rect">
                <a:avLst/>
              </a:prstGeom>
              <a:blipFill>
                <a:blip r:embed="rId2"/>
                <a:stretch>
                  <a:fillRect l="-996"/>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1" name="文本框 130"/>
              <p:cNvSpPr txBox="1"/>
              <p:nvPr/>
            </p:nvSpPr>
            <p:spPr>
              <a:xfrm>
                <a:off x="1392775" y="4907709"/>
                <a:ext cx="9550465" cy="823046"/>
              </a:xfrm>
              <a:prstGeom prst="rect">
                <a:avLst/>
              </a:prstGeom>
              <a:noFill/>
              <a:ln w="9525">
                <a:noFill/>
              </a:ln>
            </p:spPr>
            <p:txBody>
              <a:bodyPr wrap="square">
                <a:spAutoFit/>
              </a:bodyPr>
              <a:lstStyle/>
              <a:p>
                <a:pPr indent="266647"/>
                <a:r>
                  <a:rPr lang="zh-CN" altLang="en-US" sz="2400" dirty="0">
                    <a:latin typeface="+mn-ea"/>
                    <a:ea typeface="+mn-ea"/>
                  </a:rPr>
                  <a:t>（</a:t>
                </a:r>
                <a:r>
                  <a:rPr lang="en-US" altLang="zh-CN" sz="2400" dirty="0">
                    <a:latin typeface="+mn-ea"/>
                    <a:ea typeface="+mn-ea"/>
                  </a:rPr>
                  <a:t>2</a:t>
                </a:r>
                <a:r>
                  <a:rPr lang="zh-CN" altLang="en-US" sz="2400" dirty="0">
                    <a:latin typeface="+mn-ea"/>
                    <a:ea typeface="+mn-ea"/>
                  </a:rPr>
                  <a:t>）客户交易额增长率</a:t>
                </a:r>
                <a:r>
                  <a:rPr lang="en-US" sz="2400" dirty="0">
                    <a:latin typeface="宋体" panose="02010600030101010101" pitchFamily="2" charset="-122"/>
                    <a:cs typeface="Times New Roman" panose="02020603050405020304" pitchFamily="18" charset="0"/>
                  </a:rPr>
                  <a:t>=</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本期客户交易额</m:t>
                        </m:r>
                        <m:r>
                          <a:rPr lang="en-US" altLang="zh-CN" sz="2400" i="1" smtClean="0">
                            <a:latin typeface="Cambria Math" panose="02040503050406030204" pitchFamily="18" charset="0"/>
                            <a:ea typeface="+mn-ea"/>
                            <a:cs typeface="Times New Roman" panose="02020603050405020304" pitchFamily="18" charset="0"/>
                          </a:rPr>
                          <m:t>—</m:t>
                        </m:r>
                        <m:r>
                          <a:rPr lang="zh-CN" altLang="en-US" sz="2400" i="1">
                            <a:latin typeface="Cambria Math" panose="02040503050406030204" pitchFamily="18" charset="0"/>
                            <a:ea typeface="+mn-ea"/>
                            <a:cs typeface="Times New Roman" panose="02020603050405020304" pitchFamily="18" charset="0"/>
                          </a:rPr>
                          <m:t>上期客户交易额</m:t>
                        </m:r>
                      </m:num>
                      <m:den>
                        <m:r>
                          <a:rPr lang="zh-CN" altLang="en-US" sz="2400" i="1">
                            <a:latin typeface="Cambria Math" panose="02040503050406030204" pitchFamily="18" charset="0"/>
                            <a:ea typeface="+mn-ea"/>
                            <a:cs typeface="Times New Roman" panose="02020603050405020304" pitchFamily="18" charset="0"/>
                          </a:rPr>
                          <m:t>上期客户交易额</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宋体" panose="02010600030101010101" pitchFamily="2" charset="-122"/>
                  <a:cs typeface="Times New Roman" panose="02020603050405020304" pitchFamily="18" charset="0"/>
                </a:endParaRPr>
              </a:p>
            </p:txBody>
          </p:sp>
        </mc:Choice>
        <mc:Fallback xmlns="">
          <p:sp>
            <p:nvSpPr>
              <p:cNvPr id="131" name="文本框 130"/>
              <p:cNvSpPr txBox="1">
                <a:spLocks noRot="1" noChangeAspect="1" noMove="1" noResize="1" noEditPoints="1" noAdjustHandles="1" noChangeArrowheads="1" noChangeShapeType="1" noTextEdit="1"/>
              </p:cNvSpPr>
              <p:nvPr/>
            </p:nvSpPr>
            <p:spPr>
              <a:xfrm>
                <a:off x="1392775" y="4907709"/>
                <a:ext cx="9550465" cy="823046"/>
              </a:xfrm>
              <a:prstGeom prst="rect">
                <a:avLst/>
              </a:prstGeom>
              <a:blipFill>
                <a:blip r:embed="rId3"/>
                <a:stretch>
                  <a:fillRect/>
                </a:stretch>
              </a:blipFill>
              <a:ln w="9525">
                <a:noFill/>
              </a:ln>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8D2841C9-67E5-4D0B-AF01-23C8CA965657}"/>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4DBE535D-21FA-404E-A64A-B586A523FD6B}"/>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0F407662-A0BC-4B84-9603-8039AE47A2DB}"/>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8" name="组合 8">
            <a:extLst>
              <a:ext uri="{FF2B5EF4-FFF2-40B4-BE49-F238E27FC236}">
                <a16:creationId xmlns:a16="http://schemas.microsoft.com/office/drawing/2014/main" id="{881AA169-F399-41CD-A5B8-E06C5853A38A}"/>
              </a:ext>
            </a:extLst>
          </p:cNvPr>
          <p:cNvGrpSpPr>
            <a:grpSpLocks/>
          </p:cNvGrpSpPr>
          <p:nvPr/>
        </p:nvGrpSpPr>
        <p:grpSpPr bwMode="auto">
          <a:xfrm>
            <a:off x="1703512" y="1295357"/>
            <a:ext cx="3096344" cy="504827"/>
            <a:chOff x="416496" y="1196750"/>
            <a:chExt cx="2144688" cy="504058"/>
          </a:xfrm>
        </p:grpSpPr>
        <p:sp>
          <p:nvSpPr>
            <p:cNvPr id="13" name="矩形 12">
              <a:extLst>
                <a:ext uri="{FF2B5EF4-FFF2-40B4-BE49-F238E27FC236}">
                  <a16:creationId xmlns:a16="http://schemas.microsoft.com/office/drawing/2014/main" id="{73073F7F-EFD7-4CDF-B8CD-ACEE2BD37745}"/>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a:extLst>
                <a:ext uri="{FF2B5EF4-FFF2-40B4-BE49-F238E27FC236}">
                  <a16:creationId xmlns:a16="http://schemas.microsoft.com/office/drawing/2014/main" id="{EDBC8044-DC81-4D07-9F92-9BD5CC0ED68E}"/>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客户维度指标体系</a:t>
              </a:r>
            </a:p>
          </p:txBody>
        </p:sp>
      </p:grpSp>
    </p:spTree>
    <p:extLst>
      <p:ext uri="{BB962C8B-B14F-4D97-AF65-F5344CB8AC3E}">
        <p14:creationId xmlns:p14="http://schemas.microsoft.com/office/powerpoint/2010/main" val="63088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文本框 131"/>
          <p:cNvSpPr txBox="1"/>
          <p:nvPr/>
        </p:nvSpPr>
        <p:spPr>
          <a:xfrm>
            <a:off x="860103" y="692696"/>
            <a:ext cx="9604692" cy="1375120"/>
          </a:xfrm>
          <a:prstGeom prst="rect">
            <a:avLst/>
          </a:prstGeom>
          <a:noFill/>
          <a:ln w="9525">
            <a:noFill/>
          </a:ln>
        </p:spPr>
        <p:txBody>
          <a:bodyPr wrap="square">
            <a:spAutoFit/>
          </a:bodyPr>
          <a:lstStyle/>
          <a:p>
            <a:pPr indent="266647"/>
            <a:endParaRPr lang="zh-CN" altLang="en-US" sz="2400" b="0" dirty="0">
              <a:solidFill>
                <a:srgbClr val="C00000"/>
              </a:solidFill>
            </a:endParaRPr>
          </a:p>
          <a:p>
            <a:pPr indent="266647">
              <a:lnSpc>
                <a:spcPct val="130000"/>
              </a:lnSpc>
            </a:pPr>
            <a:r>
              <a:rPr lang="en-US" altLang="zh-CN" sz="2400" dirty="0">
                <a:latin typeface="+mn-ea"/>
                <a:ea typeface="+mn-ea"/>
              </a:rPr>
              <a:t>4.</a:t>
            </a:r>
            <a:r>
              <a:rPr lang="zh-CN" altLang="en-US" sz="2400" dirty="0">
                <a:latin typeface="+mn-ea"/>
                <a:ea typeface="+mn-ea"/>
              </a:rPr>
              <a:t>客户保持率是指企业继续保持与老客户交易关系的比例。</a:t>
            </a:r>
          </a:p>
          <a:p>
            <a:pPr indent="266647">
              <a:lnSpc>
                <a:spcPct val="130000"/>
              </a:lnSpc>
            </a:pPr>
            <a:r>
              <a:rPr lang="zh-CN" altLang="en-US" sz="2400" dirty="0">
                <a:latin typeface="+mn-ea"/>
                <a:ea typeface="+mn-ea"/>
              </a:rPr>
              <a:t>用老客户交易额增长率来描述。</a:t>
            </a:r>
          </a:p>
        </p:txBody>
      </p:sp>
      <mc:AlternateContent xmlns:mc="http://schemas.openxmlformats.org/markup-compatibility/2006" xmlns:a14="http://schemas.microsoft.com/office/drawing/2010/main">
        <mc:Choice Requires="a14">
          <p:sp>
            <p:nvSpPr>
              <p:cNvPr id="133" name="文本框 132"/>
              <p:cNvSpPr txBox="1"/>
              <p:nvPr/>
            </p:nvSpPr>
            <p:spPr>
              <a:xfrm>
                <a:off x="873251" y="1844824"/>
                <a:ext cx="10789532" cy="1192378"/>
              </a:xfrm>
              <a:prstGeom prst="rect">
                <a:avLst/>
              </a:prstGeom>
              <a:noFill/>
              <a:ln w="9525">
                <a:noFill/>
              </a:ln>
            </p:spPr>
            <p:txBody>
              <a:bodyPr wrap="square">
                <a:spAutoFit/>
              </a:bodyPr>
              <a:lstStyle/>
              <a:p>
                <a:pPr indent="355529"/>
                <a:endParaRPr lang="zh-CN" altLang="en-US" sz="2400" dirty="0"/>
              </a:p>
              <a:p>
                <a:pPr indent="355529"/>
                <a:r>
                  <a:rPr lang="zh-CN" altLang="en-US" sz="2400" dirty="0">
                    <a:latin typeface="+mn-ea"/>
                    <a:ea typeface="+mn-ea"/>
                  </a:rPr>
                  <a:t>老客户交易额增长率</a:t>
                </a:r>
                <a:r>
                  <a:rPr lang="en-US" sz="2400" dirty="0">
                    <a:latin typeface="+mn-ea"/>
                    <a:ea typeface="+mn-ea"/>
                    <a:cs typeface="Times New Roman" panose="02020603050405020304" pitchFamily="18" charset="0"/>
                  </a:rPr>
                  <a:t>=</a:t>
                </a:r>
                <a:r>
                  <a:rPr lang="en-US" altLang="zh-CN" sz="2400" dirty="0">
                    <a:latin typeface="宋体" panose="02010600030101010101" pitchFamily="2" charset="-122"/>
                    <a:cs typeface="Times New Roman" panose="02020603050405020304" pitchFamily="18" charset="0"/>
                  </a:rPr>
                  <a:t> =</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老客户本期交易额</m:t>
                        </m:r>
                        <m:r>
                          <a:rPr lang="en-US" altLang="zh-CN" sz="2400" i="1" smtClean="0">
                            <a:latin typeface="Cambria Math" panose="02040503050406030204" pitchFamily="18" charset="0"/>
                            <a:ea typeface="+mn-ea"/>
                            <a:cs typeface="Times New Roman" panose="02020603050405020304" pitchFamily="18" charset="0"/>
                          </a:rPr>
                          <m:t>—</m:t>
                        </m:r>
                        <m:r>
                          <a:rPr lang="zh-CN" altLang="en-US" sz="2400" i="1">
                            <a:latin typeface="Cambria Math" panose="02040503050406030204" pitchFamily="18" charset="0"/>
                            <a:ea typeface="+mn-ea"/>
                            <a:cs typeface="Times New Roman" panose="02020603050405020304" pitchFamily="18" charset="0"/>
                          </a:rPr>
                          <m:t>老客户上期交易额</m:t>
                        </m:r>
                      </m:num>
                      <m:den>
                        <m:r>
                          <a:rPr lang="zh-CN" altLang="en-US" sz="2400" i="1">
                            <a:latin typeface="Cambria Math" panose="02040503050406030204" pitchFamily="18" charset="0"/>
                            <a:ea typeface="+mn-ea"/>
                            <a:cs typeface="Times New Roman" panose="02020603050405020304" pitchFamily="18" charset="0"/>
                          </a:rPr>
                          <m:t>老客户上期交易额</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mn-ea"/>
                  <a:ea typeface="+mn-ea"/>
                  <a:cs typeface="Times New Roman" panose="02020603050405020304" pitchFamily="18" charset="0"/>
                </a:endParaRPr>
              </a:p>
            </p:txBody>
          </p:sp>
        </mc:Choice>
        <mc:Fallback xmlns="">
          <p:sp>
            <p:nvSpPr>
              <p:cNvPr id="133" name="文本框 132"/>
              <p:cNvSpPr txBox="1">
                <a:spLocks noRot="1" noChangeAspect="1" noMove="1" noResize="1" noEditPoints="1" noAdjustHandles="1" noChangeArrowheads="1" noChangeShapeType="1" noTextEdit="1"/>
              </p:cNvSpPr>
              <p:nvPr/>
            </p:nvSpPr>
            <p:spPr>
              <a:xfrm>
                <a:off x="873251" y="1844824"/>
                <a:ext cx="10789532" cy="1192378"/>
              </a:xfrm>
              <a:prstGeom prst="rect">
                <a:avLst/>
              </a:prstGeom>
              <a:blipFill>
                <a:blip r:embed="rId2"/>
                <a:stretch>
                  <a:fillRect/>
                </a:stretch>
              </a:blipFill>
              <a:ln w="9525">
                <a:noFill/>
              </a:ln>
            </p:spPr>
            <p:txBody>
              <a:bodyPr/>
              <a:lstStyle/>
              <a:p>
                <a:r>
                  <a:rPr lang="zh-CN" altLang="en-US">
                    <a:noFill/>
                  </a:rPr>
                  <a:t> </a:t>
                </a:r>
              </a:p>
            </p:txBody>
          </p:sp>
        </mc:Fallback>
      </mc:AlternateContent>
      <p:grpSp>
        <p:nvGrpSpPr>
          <p:cNvPr id="10" name="组合 9">
            <a:extLst>
              <a:ext uri="{FF2B5EF4-FFF2-40B4-BE49-F238E27FC236}">
                <a16:creationId xmlns:a16="http://schemas.microsoft.com/office/drawing/2014/main" id="{B7926D9A-12BF-48B0-897A-8E1B5AD4A8B1}"/>
              </a:ext>
            </a:extLst>
          </p:cNvPr>
          <p:cNvGrpSpPr/>
          <p:nvPr/>
        </p:nvGrpSpPr>
        <p:grpSpPr>
          <a:xfrm>
            <a:off x="119336" y="126074"/>
            <a:ext cx="4680520" cy="613803"/>
            <a:chOff x="1271464" y="2420888"/>
            <a:chExt cx="4392488" cy="613803"/>
          </a:xfrm>
        </p:grpSpPr>
        <p:sp>
          <p:nvSpPr>
            <p:cNvPr id="11" name="矩形 2">
              <a:extLst>
                <a:ext uri="{FF2B5EF4-FFF2-40B4-BE49-F238E27FC236}">
                  <a16:creationId xmlns:a16="http://schemas.microsoft.com/office/drawing/2014/main" id="{C4A36631-D04B-49E0-8EE4-E55434D03438}"/>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0">
              <a:extLst>
                <a:ext uri="{FF2B5EF4-FFF2-40B4-BE49-F238E27FC236}">
                  <a16:creationId xmlns:a16="http://schemas.microsoft.com/office/drawing/2014/main" id="{73C4C6EF-C290-4088-8E7B-0EA28393E97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C59240F1-B906-4E0F-A1D8-174F527EA0EC}"/>
                  </a:ext>
                </a:extLst>
              </p:cNvPr>
              <p:cNvSpPr txBox="1"/>
              <p:nvPr/>
            </p:nvSpPr>
            <p:spPr>
              <a:xfrm>
                <a:off x="894580" y="2974855"/>
                <a:ext cx="9604692" cy="2371098"/>
              </a:xfrm>
              <a:prstGeom prst="rect">
                <a:avLst/>
              </a:prstGeom>
              <a:noFill/>
              <a:ln w="9525">
                <a:noFill/>
              </a:ln>
            </p:spPr>
            <p:txBody>
              <a:bodyPr wrap="square">
                <a:spAutoFit/>
              </a:bodyPr>
              <a:lstStyle/>
              <a:p>
                <a:pPr indent="266647"/>
                <a:endParaRPr lang="zh-CN" altLang="en-US" sz="2400" dirty="0">
                  <a:solidFill>
                    <a:srgbClr val="C00000"/>
                  </a:solidFill>
                </a:endParaRPr>
              </a:p>
              <a:p>
                <a:pPr indent="266647">
                  <a:lnSpc>
                    <a:spcPct val="130000"/>
                  </a:lnSpc>
                </a:pPr>
                <a:r>
                  <a:rPr lang="en-US" altLang="zh-CN" sz="2400" dirty="0">
                    <a:latin typeface="+mn-ea"/>
                    <a:ea typeface="+mn-ea"/>
                  </a:rPr>
                  <a:t>5.</a:t>
                </a:r>
                <a:r>
                  <a:rPr lang="zh-CN" altLang="en-US" sz="2400" dirty="0">
                    <a:latin typeface="+mn-ea"/>
                    <a:ea typeface="+mn-ea"/>
                    <a:sym typeface="+mn-ea"/>
                  </a:rPr>
                  <a:t>客户获利率是指企业从单一客户得到的净利润与付出的总成本的比率。其计算公式为：</a:t>
                </a:r>
              </a:p>
              <a:p>
                <a:pPr indent="266647">
                  <a:lnSpc>
                    <a:spcPct val="130000"/>
                  </a:lnSpc>
                </a:pPr>
                <a:r>
                  <a:rPr lang="zh-CN" altLang="en-US" sz="2400" dirty="0">
                    <a:latin typeface="+mn-ea"/>
                    <a:ea typeface="+mn-ea"/>
                    <a:sym typeface="+mn-ea"/>
                  </a:rPr>
                  <a:t> 单一客户获利率</a:t>
                </a:r>
                <a:r>
                  <a:rPr lang="en-US" sz="2400" dirty="0">
                    <a:latin typeface="+mn-ea"/>
                    <a:ea typeface="+mn-ea"/>
                    <a:cs typeface="Times New Roman" panose="02020603050405020304" pitchFamily="18" charset="0"/>
                    <a:sym typeface="+mn-ea"/>
                  </a:rPr>
                  <a:t>=</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单一客户净利润</m:t>
                        </m:r>
                      </m:num>
                      <m:den>
                        <m:r>
                          <a:rPr lang="zh-CN" altLang="en-US" sz="2400" i="1">
                            <a:latin typeface="Cambria Math" panose="02040503050406030204" pitchFamily="18" charset="0"/>
                            <a:ea typeface="+mn-ea"/>
                            <a:cs typeface="Times New Roman" panose="02020603050405020304" pitchFamily="18" charset="0"/>
                          </a:rPr>
                          <m:t>单一客户总成本</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en-US" altLang="en-US" sz="2400" dirty="0">
                  <a:latin typeface="+mn-ea"/>
                  <a:ea typeface="+mn-ea"/>
                  <a:cs typeface="Times New Roman" panose="02020603050405020304" pitchFamily="18" charset="0"/>
                  <a:sym typeface="+mn-ea"/>
                </a:endParaRPr>
              </a:p>
            </p:txBody>
          </p:sp>
        </mc:Choice>
        <mc:Fallback xmlns="">
          <p:sp>
            <p:nvSpPr>
              <p:cNvPr id="13" name="文本框 12">
                <a:extLst>
                  <a:ext uri="{FF2B5EF4-FFF2-40B4-BE49-F238E27FC236}">
                    <a16:creationId xmlns:a16="http://schemas.microsoft.com/office/drawing/2014/main" id="{C59240F1-B906-4E0F-A1D8-174F527EA0EC}"/>
                  </a:ext>
                </a:extLst>
              </p:cNvPr>
              <p:cNvSpPr txBox="1">
                <a:spLocks noRot="1" noChangeAspect="1" noMove="1" noResize="1" noEditPoints="1" noAdjustHandles="1" noChangeArrowheads="1" noChangeShapeType="1" noTextEdit="1"/>
              </p:cNvSpPr>
              <p:nvPr/>
            </p:nvSpPr>
            <p:spPr>
              <a:xfrm>
                <a:off x="894580" y="2974855"/>
                <a:ext cx="9604692" cy="2371098"/>
              </a:xfrm>
              <a:prstGeom prst="rect">
                <a:avLst/>
              </a:prstGeom>
              <a:blipFill>
                <a:blip r:embed="rId3"/>
                <a:stretch>
                  <a:fillRect l="-1016" r="-571"/>
                </a:stretch>
              </a:blipFill>
              <a:ln w="9525">
                <a:noFill/>
              </a:ln>
            </p:spPr>
            <p:txBody>
              <a:bodyPr/>
              <a:lstStyle/>
              <a:p>
                <a:r>
                  <a:rPr lang="zh-CN" altLang="en-US">
                    <a:noFill/>
                  </a:rPr>
                  <a:t> </a:t>
                </a:r>
              </a:p>
            </p:txBody>
          </p:sp>
        </mc:Fallback>
      </mc:AlternateContent>
      <p:sp>
        <p:nvSpPr>
          <p:cNvPr id="8" name="文本框 7">
            <a:extLst>
              <a:ext uri="{FF2B5EF4-FFF2-40B4-BE49-F238E27FC236}">
                <a16:creationId xmlns:a16="http://schemas.microsoft.com/office/drawing/2014/main" id="{B61D637B-35BB-4CA3-89E7-23F3A28E8E56}"/>
              </a:ext>
            </a:extLst>
          </p:cNvPr>
          <p:cNvSpPr txBox="1"/>
          <p:nvPr/>
        </p:nvSpPr>
        <p:spPr>
          <a:xfrm>
            <a:off x="839373" y="5301208"/>
            <a:ext cx="9604692" cy="894989"/>
          </a:xfrm>
          <a:prstGeom prst="rect">
            <a:avLst/>
          </a:prstGeom>
          <a:noFill/>
          <a:ln w="9525">
            <a:noFill/>
          </a:ln>
        </p:spPr>
        <p:txBody>
          <a:bodyPr wrap="square">
            <a:spAutoFit/>
          </a:bodyPr>
          <a:lstStyle/>
          <a:p>
            <a:pPr indent="266647"/>
            <a:endParaRPr lang="zh-CN" altLang="en-US" sz="2400" b="0" dirty="0">
              <a:solidFill>
                <a:srgbClr val="C00000"/>
              </a:solidFill>
            </a:endParaRPr>
          </a:p>
          <a:p>
            <a:pPr indent="266647">
              <a:lnSpc>
                <a:spcPct val="130000"/>
              </a:lnSpc>
            </a:pPr>
            <a:r>
              <a:rPr lang="en-US" altLang="zh-CN" sz="2400" dirty="0">
                <a:latin typeface="+mn-ea"/>
                <a:ea typeface="+mn-ea"/>
              </a:rPr>
              <a:t>6.</a:t>
            </a:r>
            <a:r>
              <a:rPr lang="zh-CN" altLang="en-US" sz="2400" dirty="0">
                <a:latin typeface="+mn-ea"/>
                <a:ea typeface="+mn-ea"/>
              </a:rPr>
              <a:t>战略客户数量是指对企业战略规划实现有重要作用的客户的数量。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id="{BE254EEE-8102-4FCF-A7A6-990E05325630}"/>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896223CB-BA18-475E-BB23-419417A5322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A5D76FD4-E846-4DD9-9A35-3D4424A5F193}"/>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3" name="组合 8">
            <a:extLst>
              <a:ext uri="{FF2B5EF4-FFF2-40B4-BE49-F238E27FC236}">
                <a16:creationId xmlns:a16="http://schemas.microsoft.com/office/drawing/2014/main" id="{1C0B875B-8897-433C-B6C7-43C552ED758A}"/>
              </a:ext>
            </a:extLst>
          </p:cNvPr>
          <p:cNvGrpSpPr>
            <a:grpSpLocks/>
          </p:cNvGrpSpPr>
          <p:nvPr/>
        </p:nvGrpSpPr>
        <p:grpSpPr bwMode="auto">
          <a:xfrm>
            <a:off x="975535" y="1178692"/>
            <a:ext cx="4904441" cy="504827"/>
            <a:chOff x="416496" y="1196750"/>
            <a:chExt cx="2144688" cy="504058"/>
          </a:xfrm>
        </p:grpSpPr>
        <p:sp>
          <p:nvSpPr>
            <p:cNvPr id="15" name="矩形 14">
              <a:extLst>
                <a:ext uri="{FF2B5EF4-FFF2-40B4-BE49-F238E27FC236}">
                  <a16:creationId xmlns:a16="http://schemas.microsoft.com/office/drawing/2014/main" id="{E21D87A4-09DB-4F4B-ABC0-8295CF22BE67}"/>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a:extLst>
                <a:ext uri="{FF2B5EF4-FFF2-40B4-BE49-F238E27FC236}">
                  <a16:creationId xmlns:a16="http://schemas.microsoft.com/office/drawing/2014/main" id="{27046053-AD49-449A-A71E-D6B25906F0C5}"/>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内部业务流程维度指标体系</a:t>
              </a:r>
            </a:p>
          </p:txBody>
        </p:sp>
      </p:grpSp>
      <p:sp>
        <p:nvSpPr>
          <p:cNvPr id="12" name="TextBox 15">
            <a:extLst>
              <a:ext uri="{FF2B5EF4-FFF2-40B4-BE49-F238E27FC236}">
                <a16:creationId xmlns:a16="http://schemas.microsoft.com/office/drawing/2014/main" id="{37631213-A64D-4A35-939B-57985E2BD964}"/>
              </a:ext>
            </a:extLst>
          </p:cNvPr>
          <p:cNvSpPr txBox="1"/>
          <p:nvPr/>
        </p:nvSpPr>
        <p:spPr>
          <a:xfrm>
            <a:off x="3340764" y="4526858"/>
            <a:ext cx="1122814" cy="64618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031875"/>
            <a:r>
              <a:rPr lang="zh-CN" altLang="en-US" dirty="0">
                <a:solidFill>
                  <a:schemeClr val="tx1"/>
                </a:solidFill>
              </a:rPr>
              <a:t>交货</a:t>
            </a:r>
            <a:endParaRPr lang="en-US" altLang="zh-CN" dirty="0">
              <a:solidFill>
                <a:schemeClr val="tx1"/>
              </a:solidFill>
            </a:endParaRPr>
          </a:p>
          <a:p>
            <a:pPr defTabSz="1031875"/>
            <a:r>
              <a:rPr lang="zh-CN" altLang="en-US" dirty="0">
                <a:solidFill>
                  <a:schemeClr val="tx1"/>
                </a:solidFill>
              </a:rPr>
              <a:t>及时率</a:t>
            </a:r>
          </a:p>
        </p:txBody>
      </p:sp>
      <p:sp>
        <p:nvSpPr>
          <p:cNvPr id="14" name="TextBox 16">
            <a:extLst>
              <a:ext uri="{FF2B5EF4-FFF2-40B4-BE49-F238E27FC236}">
                <a16:creationId xmlns:a16="http://schemas.microsoft.com/office/drawing/2014/main" id="{F5D0BE68-AAF4-4AB5-B048-A1ADFA313182}"/>
              </a:ext>
            </a:extLst>
          </p:cNvPr>
          <p:cNvSpPr txBox="1"/>
          <p:nvPr/>
        </p:nvSpPr>
        <p:spPr>
          <a:xfrm>
            <a:off x="4803959" y="3177979"/>
            <a:ext cx="1590651" cy="646331"/>
          </a:xfrm>
          <a:prstGeom prst="rect">
            <a:avLst/>
          </a:prstGeom>
          <a:noFill/>
        </p:spPr>
        <p:txBody>
          <a:bodyPr wrap="square" rtlCol="0" anchor="ctr">
            <a:spAutoFit/>
          </a:bodyPr>
          <a:lstStyle/>
          <a:p>
            <a:pPr algn="ctr" defTabSz="1031875"/>
            <a:r>
              <a:rPr lang="zh-CN" altLang="en-US" dirty="0">
                <a:latin typeface="微软雅黑" panose="020B0503020204020204" pitchFamily="34" charset="-122"/>
                <a:ea typeface="微软雅黑" panose="020B0503020204020204" pitchFamily="34" charset="-122"/>
              </a:rPr>
              <a:t>生产</a:t>
            </a:r>
            <a:endParaRPr lang="en-US" altLang="zh-CN" dirty="0">
              <a:latin typeface="微软雅黑" panose="020B0503020204020204" pitchFamily="34" charset="-122"/>
              <a:ea typeface="微软雅黑" panose="020B0503020204020204" pitchFamily="34" charset="-122"/>
            </a:endParaRPr>
          </a:p>
          <a:p>
            <a:pPr algn="ctr" defTabSz="1031875"/>
            <a:r>
              <a:rPr lang="zh-CN" altLang="en-US" dirty="0">
                <a:latin typeface="微软雅黑" panose="020B0503020204020204" pitchFamily="34" charset="-122"/>
                <a:ea typeface="微软雅黑" panose="020B0503020204020204" pitchFamily="34" charset="-122"/>
              </a:rPr>
              <a:t>负荷率</a:t>
            </a:r>
          </a:p>
        </p:txBody>
      </p:sp>
      <p:sp>
        <p:nvSpPr>
          <p:cNvPr id="17" name="TextBox 17">
            <a:extLst>
              <a:ext uri="{FF2B5EF4-FFF2-40B4-BE49-F238E27FC236}">
                <a16:creationId xmlns:a16="http://schemas.microsoft.com/office/drawing/2014/main" id="{1E258653-F7B1-4731-A33B-093C29C26EF2}"/>
              </a:ext>
            </a:extLst>
          </p:cNvPr>
          <p:cNvSpPr txBox="1"/>
          <p:nvPr/>
        </p:nvSpPr>
        <p:spPr>
          <a:xfrm>
            <a:off x="6782128" y="4221088"/>
            <a:ext cx="1122814" cy="64618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031875"/>
            <a:r>
              <a:rPr lang="zh-CN" altLang="en-US" sz="1800" dirty="0">
                <a:solidFill>
                  <a:schemeClr val="tx1"/>
                </a:solidFill>
              </a:rPr>
              <a:t>产品</a:t>
            </a:r>
            <a:endParaRPr lang="en-US" altLang="zh-CN" sz="1800" dirty="0">
              <a:solidFill>
                <a:schemeClr val="tx1"/>
              </a:solidFill>
            </a:endParaRPr>
          </a:p>
          <a:p>
            <a:pPr defTabSz="1031875"/>
            <a:r>
              <a:rPr lang="zh-CN" altLang="en-US" sz="1800" dirty="0">
                <a:solidFill>
                  <a:schemeClr val="tx1"/>
                </a:solidFill>
              </a:rPr>
              <a:t>合格率</a:t>
            </a:r>
          </a:p>
        </p:txBody>
      </p:sp>
      <p:sp>
        <p:nvSpPr>
          <p:cNvPr id="18" name="TextBox 18">
            <a:extLst>
              <a:ext uri="{FF2B5EF4-FFF2-40B4-BE49-F238E27FC236}">
                <a16:creationId xmlns:a16="http://schemas.microsoft.com/office/drawing/2014/main" id="{889A865C-30B7-4283-B1E5-19C469DA23DB}"/>
              </a:ext>
            </a:extLst>
          </p:cNvPr>
          <p:cNvSpPr txBox="1"/>
          <p:nvPr/>
        </p:nvSpPr>
        <p:spPr>
          <a:xfrm>
            <a:off x="8223628" y="3211712"/>
            <a:ext cx="1590651" cy="646331"/>
          </a:xfrm>
          <a:prstGeom prst="rect">
            <a:avLst/>
          </a:prstGeom>
          <a:noFill/>
        </p:spPr>
        <p:txBody>
          <a:bodyPr wrap="square" rtlCol="0" anchor="ctr">
            <a:spAutoFit/>
          </a:bodyPr>
          <a:lstStyle/>
          <a:p>
            <a:pPr algn="ctr" defTabSz="1031875"/>
            <a:r>
              <a:rPr lang="zh-CN" altLang="en-US" dirty="0">
                <a:latin typeface="微软雅黑" panose="020B0503020204020204" pitchFamily="34" charset="-122"/>
                <a:ea typeface="微软雅黑" panose="020B0503020204020204" pitchFamily="34" charset="-122"/>
              </a:rPr>
              <a:t>存货</a:t>
            </a:r>
            <a:endParaRPr lang="en-US" altLang="zh-CN" dirty="0">
              <a:latin typeface="微软雅黑" panose="020B0503020204020204" pitchFamily="34" charset="-122"/>
              <a:ea typeface="微软雅黑" panose="020B0503020204020204" pitchFamily="34" charset="-122"/>
            </a:endParaRPr>
          </a:p>
          <a:p>
            <a:pPr algn="ctr" defTabSz="1031875"/>
            <a:r>
              <a:rPr lang="zh-CN" altLang="en-US" dirty="0">
                <a:latin typeface="微软雅黑" panose="020B0503020204020204" pitchFamily="34" charset="-122"/>
                <a:ea typeface="微软雅黑" panose="020B0503020204020204" pitchFamily="34" charset="-122"/>
              </a:rPr>
              <a:t>周转率</a:t>
            </a:r>
          </a:p>
        </p:txBody>
      </p:sp>
      <p:sp>
        <p:nvSpPr>
          <p:cNvPr id="19" name="Freeform 4">
            <a:extLst>
              <a:ext uri="{FF2B5EF4-FFF2-40B4-BE49-F238E27FC236}">
                <a16:creationId xmlns:a16="http://schemas.microsoft.com/office/drawing/2014/main" id="{98D983D9-5768-4360-9B62-170015578483}"/>
              </a:ext>
            </a:extLst>
          </p:cNvPr>
          <p:cNvSpPr/>
          <p:nvPr/>
        </p:nvSpPr>
        <p:spPr bwMode="auto">
          <a:xfrm>
            <a:off x="4423890" y="2347516"/>
            <a:ext cx="2328232" cy="2329833"/>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FFC400"/>
          </a:solidFill>
          <a:ln w="3175" cap="flat" cmpd="sng" algn="ctr">
            <a:noFill/>
            <a:prstDash val="solid"/>
          </a:ln>
          <a:effectLst/>
        </p:spPr>
        <p:txBody>
          <a:bodyPr lIns="0" rIns="0" anchor="ctr"/>
          <a:lstStyle/>
          <a:p>
            <a:pPr algn="ctr" defTabSz="914400"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20" name="Freeform 6">
            <a:extLst>
              <a:ext uri="{FF2B5EF4-FFF2-40B4-BE49-F238E27FC236}">
                <a16:creationId xmlns:a16="http://schemas.microsoft.com/office/drawing/2014/main" id="{2DCE4852-1738-4402-B958-29B70A1FCA95}"/>
              </a:ext>
            </a:extLst>
          </p:cNvPr>
          <p:cNvSpPr/>
          <p:nvPr/>
        </p:nvSpPr>
        <p:spPr bwMode="auto">
          <a:xfrm>
            <a:off x="6412118" y="3617371"/>
            <a:ext cx="1840274" cy="1841542"/>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5DA2"/>
          </a:solidFill>
          <a:ln w="3175" cap="flat" cmpd="sng" algn="ctr">
            <a:noFill/>
            <a:prstDash val="solid"/>
          </a:ln>
          <a:effectLst/>
        </p:spPr>
        <p:txBody>
          <a:bodyPr lIns="0" rIns="0" anchor="ctr"/>
          <a:lstStyle/>
          <a:p>
            <a:pPr algn="ctr" defTabSz="914400"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21" name="Freeform 8">
            <a:extLst>
              <a:ext uri="{FF2B5EF4-FFF2-40B4-BE49-F238E27FC236}">
                <a16:creationId xmlns:a16="http://schemas.microsoft.com/office/drawing/2014/main" id="{37A78305-652A-44E0-BA4E-17BB3BAD002C}"/>
              </a:ext>
            </a:extLst>
          </p:cNvPr>
          <p:cNvSpPr/>
          <p:nvPr/>
        </p:nvSpPr>
        <p:spPr bwMode="auto">
          <a:xfrm>
            <a:off x="2887109" y="3795383"/>
            <a:ext cx="2031141" cy="203133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05DA2"/>
          </a:solidFill>
          <a:ln w="3175" cap="flat" cmpd="sng" algn="ctr">
            <a:noFill/>
            <a:prstDash val="solid"/>
          </a:ln>
          <a:effectLst/>
        </p:spPr>
        <p:txBody>
          <a:bodyPr lIns="0" rIns="0" anchor="ctr"/>
          <a:lstStyle/>
          <a:p>
            <a:pPr algn="ctr" defTabSz="914400"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22" name="Freeform 6">
            <a:extLst>
              <a:ext uri="{FF2B5EF4-FFF2-40B4-BE49-F238E27FC236}">
                <a16:creationId xmlns:a16="http://schemas.microsoft.com/office/drawing/2014/main" id="{A60D6063-94EE-494B-8C88-205DB9FC514C}"/>
              </a:ext>
            </a:extLst>
          </p:cNvPr>
          <p:cNvSpPr/>
          <p:nvPr/>
        </p:nvSpPr>
        <p:spPr bwMode="auto">
          <a:xfrm>
            <a:off x="7896200" y="2420888"/>
            <a:ext cx="2222947"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FFC400"/>
          </a:solidFill>
          <a:ln w="3175" cap="flat" cmpd="sng" algn="ctr">
            <a:noFill/>
            <a:prstDash val="solid"/>
          </a:ln>
          <a:effectLst/>
        </p:spPr>
        <p:txBody>
          <a:bodyPr lIns="0" rIns="0" anchor="ctr"/>
          <a:lstStyle/>
          <a:p>
            <a:pPr algn="ctr" defTabSz="914400" fontAlgn="base">
              <a:lnSpc>
                <a:spcPct val="120000"/>
              </a:lnSpc>
              <a:spcBef>
                <a:spcPts val="600"/>
              </a:spcBef>
              <a:spcAft>
                <a:spcPts val="600"/>
              </a:spcAft>
            </a:pPr>
            <a:endParaRPr lang="en-US" sz="2800"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0579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21"/>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19"/>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20"/>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22"/>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7" grpId="0"/>
      <p:bldP spid="18" grpId="0"/>
      <p:bldP spid="19" grpId="0" animBg="1"/>
      <p:bldP spid="19" grpId="1" animBg="1"/>
      <p:bldP spid="20" grpId="0" animBg="1"/>
      <p:bldP spid="20" grpId="1" animBg="1"/>
      <p:bldP spid="21" grpId="0" animBg="1"/>
      <p:bldP spid="21" grpId="1" animBg="1"/>
      <p:bldP spid="22" grpId="0" animBg="1"/>
      <p:bldP spid="2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6" name="文本框 135"/>
              <p:cNvSpPr txBox="1"/>
              <p:nvPr/>
            </p:nvSpPr>
            <p:spPr>
              <a:xfrm>
                <a:off x="2569374" y="4221088"/>
                <a:ext cx="6446976" cy="1552926"/>
              </a:xfrm>
              <a:prstGeom prst="rect">
                <a:avLst/>
              </a:prstGeom>
              <a:noFill/>
              <a:ln w="9525">
                <a:noFill/>
              </a:ln>
            </p:spPr>
            <p:txBody>
              <a:bodyPr wrap="square">
                <a:spAutoFit/>
              </a:bodyPr>
              <a:lstStyle/>
              <a:p>
                <a:pPr indent="266647"/>
                <a:endParaRPr lang="zh-CN" altLang="en-US" sz="2400" dirty="0">
                  <a:solidFill>
                    <a:srgbClr val="C00000"/>
                  </a:solidFill>
                </a:endParaRPr>
              </a:p>
              <a:p>
                <a:pPr indent="266647"/>
                <a:r>
                  <a:rPr lang="en-US" altLang="zh-CN" sz="2400" dirty="0">
                    <a:latin typeface="+mn-ea"/>
                    <a:ea typeface="+mn-ea"/>
                  </a:rPr>
                  <a:t>2.</a:t>
                </a:r>
                <a:r>
                  <a:rPr lang="zh-CN" altLang="en-US" sz="2400" dirty="0">
                    <a:latin typeface="+mn-ea"/>
                    <a:ea typeface="+mn-ea"/>
                  </a:rPr>
                  <a:t>生产负荷率</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实际产量</m:t>
                        </m:r>
                      </m:num>
                      <m:den>
                        <m:r>
                          <a:rPr lang="zh-CN" altLang="en-US" sz="2400" i="1">
                            <a:latin typeface="Cambria Math" panose="02040503050406030204" pitchFamily="18" charset="0"/>
                            <a:ea typeface="+mn-ea"/>
                            <a:cs typeface="Times New Roman" panose="02020603050405020304" pitchFamily="18" charset="0"/>
                          </a:rPr>
                          <m:t>设计</m:t>
                        </m:r>
                        <m:r>
                          <a:rPr lang="zh-CN" altLang="en-US" sz="2400" i="1" smtClean="0">
                            <a:latin typeface="Cambria Math" panose="02040503050406030204" pitchFamily="18" charset="0"/>
                            <a:ea typeface="+mn-ea"/>
                            <a:cs typeface="Times New Roman" panose="02020603050405020304" pitchFamily="18" charset="0"/>
                          </a:rPr>
                          <m:t>生产能力</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266647"/>
                <a:endParaRPr lang="en-US" altLang="en-US" sz="2400" dirty="0">
                  <a:latin typeface="+mn-ea"/>
                  <a:ea typeface="+mn-ea"/>
                  <a:cs typeface="Times New Roman" panose="02020603050405020304" pitchFamily="18" charset="0"/>
                </a:endParaRPr>
              </a:p>
            </p:txBody>
          </p:sp>
        </mc:Choice>
        <mc:Fallback xmlns="">
          <p:sp>
            <p:nvSpPr>
              <p:cNvPr id="136" name="文本框 135"/>
              <p:cNvSpPr txBox="1">
                <a:spLocks noRot="1" noChangeAspect="1" noMove="1" noResize="1" noEditPoints="1" noAdjustHandles="1" noChangeArrowheads="1" noChangeShapeType="1" noTextEdit="1"/>
              </p:cNvSpPr>
              <p:nvPr/>
            </p:nvSpPr>
            <p:spPr>
              <a:xfrm>
                <a:off x="2569374" y="4221088"/>
                <a:ext cx="6446976" cy="1552926"/>
              </a:xfrm>
              <a:prstGeom prst="rect">
                <a:avLst/>
              </a:prstGeom>
              <a:blipFill>
                <a:blip r:embed="rId2"/>
                <a:stretch>
                  <a:fillRect/>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p:cNvSpPr txBox="1"/>
              <p:nvPr/>
            </p:nvSpPr>
            <p:spPr>
              <a:xfrm>
                <a:off x="2567608" y="2636912"/>
                <a:ext cx="6264696" cy="1099468"/>
              </a:xfrm>
              <a:prstGeom prst="rect">
                <a:avLst/>
              </a:prstGeom>
              <a:noFill/>
            </p:spPr>
            <p:txBody>
              <a:bodyPr wrap="square" lIns="0" tIns="0" rIns="0" bIns="0" rtlCol="0" anchor="t">
                <a:spAutoFit/>
              </a:bodyPr>
              <a:lstStyle/>
              <a:p>
                <a:pPr indent="266647"/>
                <a:r>
                  <a:rPr lang="en-US" altLang="zh-CN" sz="2400" dirty="0">
                    <a:latin typeface="+mn-ea"/>
                    <a:ea typeface="+mn-ea"/>
                    <a:sym typeface="+mn-ea"/>
                  </a:rPr>
                  <a:t>1.</a:t>
                </a:r>
                <a:r>
                  <a:rPr lang="zh-CN" altLang="en-US" sz="2400" dirty="0">
                    <a:latin typeface="+mn-ea"/>
                    <a:ea typeface="+mn-ea"/>
                    <a:sym typeface="+mn-ea"/>
                  </a:rPr>
                  <a:t>交货及时率</a:t>
                </a:r>
                <a:r>
                  <a:rPr lang="en-US" altLang="zh-CN" sz="2400" dirty="0">
                    <a:latin typeface="+mn-ea"/>
                    <a:ea typeface="+mn-ea"/>
                    <a:sym typeface="+mn-ea"/>
                  </a:rPr>
                  <a:t>=</a:t>
                </a:r>
                <a:r>
                  <a:rPr lang="en-US" altLang="zh-CN" sz="2400" dirty="0">
                    <a:ea typeface="+mn-ea"/>
                    <a:cs typeface="Times New Roman" panose="02020603050405020304" pitchFamily="18" charset="0"/>
                  </a:rPr>
                  <a:t> </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及时交货</m:t>
                        </m:r>
                        <m:r>
                          <a:rPr lang="zh-CN" altLang="en-US" sz="2400" i="1" smtClean="0">
                            <a:latin typeface="Cambria Math" panose="02040503050406030204" pitchFamily="18" charset="0"/>
                            <a:ea typeface="+mn-ea"/>
                            <a:cs typeface="Times New Roman" panose="02020603050405020304" pitchFamily="18" charset="0"/>
                          </a:rPr>
                          <m:t>的订单数</m:t>
                        </m:r>
                      </m:num>
                      <m:den>
                        <m:r>
                          <a:rPr lang="zh-CN" altLang="en-US" sz="2400" i="1">
                            <a:latin typeface="Cambria Math" panose="02040503050406030204" pitchFamily="18" charset="0"/>
                            <a:ea typeface="+mn-ea"/>
                            <a:cs typeface="Times New Roman" panose="02020603050405020304" pitchFamily="18" charset="0"/>
                          </a:rPr>
                          <m:t>总订单数</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endParaRPr lang="zh-CN" altLang="zh-CN" sz="2400" dirty="0">
                  <a:solidFill>
                    <a:srgbClr val="C00000"/>
                  </a:solidFill>
                  <a:latin typeface="微软雅黑" panose="020B0503020204020204" pitchFamily="34" charset="-122"/>
                  <a:ea typeface="微软雅黑" panose="020B0503020204020204" pitchFamily="34" charset="-122"/>
                  <a:sym typeface="+mn-ea"/>
                </a:endParaRPr>
              </a:p>
            </p:txBody>
          </p:sp>
        </mc:Choice>
        <mc:Fallback xmlns="">
          <p:sp>
            <p:nvSpPr>
              <p:cNvPr id="8" name="文本框 7"/>
              <p:cNvSpPr txBox="1">
                <a:spLocks noRot="1" noChangeAspect="1" noMove="1" noResize="1" noEditPoints="1" noAdjustHandles="1" noChangeArrowheads="1" noChangeShapeType="1" noTextEdit="1"/>
              </p:cNvSpPr>
              <p:nvPr/>
            </p:nvSpPr>
            <p:spPr>
              <a:xfrm>
                <a:off x="2567608" y="2636912"/>
                <a:ext cx="6264696" cy="1099468"/>
              </a:xfrm>
              <a:prstGeom prst="rect">
                <a:avLst/>
              </a:prstGeom>
              <a:blipFill>
                <a:blip r:embed="rId3"/>
                <a:stretch>
                  <a:fillRect/>
                </a:stretch>
              </a:blipFill>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BE254EEE-8102-4FCF-A7A6-990E05325630}"/>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896223CB-BA18-475E-BB23-419417A5322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A5D76FD4-E846-4DD9-9A35-3D4424A5F193}"/>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3" name="组合 8">
            <a:extLst>
              <a:ext uri="{FF2B5EF4-FFF2-40B4-BE49-F238E27FC236}">
                <a16:creationId xmlns:a16="http://schemas.microsoft.com/office/drawing/2014/main" id="{1C0B875B-8897-433C-B6C7-43C552ED758A}"/>
              </a:ext>
            </a:extLst>
          </p:cNvPr>
          <p:cNvGrpSpPr>
            <a:grpSpLocks/>
          </p:cNvGrpSpPr>
          <p:nvPr/>
        </p:nvGrpSpPr>
        <p:grpSpPr bwMode="auto">
          <a:xfrm>
            <a:off x="975535" y="1178692"/>
            <a:ext cx="4904441" cy="504827"/>
            <a:chOff x="416496" y="1196750"/>
            <a:chExt cx="2144688" cy="504058"/>
          </a:xfrm>
        </p:grpSpPr>
        <p:sp>
          <p:nvSpPr>
            <p:cNvPr id="15" name="矩形 14">
              <a:extLst>
                <a:ext uri="{FF2B5EF4-FFF2-40B4-BE49-F238E27FC236}">
                  <a16:creationId xmlns:a16="http://schemas.microsoft.com/office/drawing/2014/main" id="{E21D87A4-09DB-4F4B-ABC0-8295CF22BE67}"/>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a:extLst>
                <a:ext uri="{FF2B5EF4-FFF2-40B4-BE49-F238E27FC236}">
                  <a16:creationId xmlns:a16="http://schemas.microsoft.com/office/drawing/2014/main" id="{27046053-AD49-449A-A71E-D6B25906F0C5}"/>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内部业务流程维度指标体系</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ine 9"/>
          <p:cNvSpPr>
            <a:spLocks noChangeShapeType="1"/>
          </p:cNvSpPr>
          <p:nvPr/>
        </p:nvSpPr>
        <p:spPr bwMode="gray">
          <a:xfrm flipH="1">
            <a:off x="717448" y="4518672"/>
            <a:ext cx="3000181" cy="1983522"/>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3"/>
          <p:cNvSpPr>
            <a:spLocks noChangeShapeType="1"/>
          </p:cNvSpPr>
          <p:nvPr/>
        </p:nvSpPr>
        <p:spPr bwMode="gray">
          <a:xfrm flipH="1">
            <a:off x="34925" y="3213100"/>
            <a:ext cx="288926" cy="34432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1"/>
          <p:cNvSpPr>
            <a:spLocks noChangeShapeType="1"/>
          </p:cNvSpPr>
          <p:nvPr/>
        </p:nvSpPr>
        <p:spPr bwMode="gray">
          <a:xfrm flipH="1">
            <a:off x="282019" y="4240211"/>
            <a:ext cx="3103814" cy="203559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3"/>
          <p:cNvSpPr>
            <a:spLocks noChangeShapeType="1"/>
          </p:cNvSpPr>
          <p:nvPr/>
        </p:nvSpPr>
        <p:spPr bwMode="gray">
          <a:xfrm flipH="1">
            <a:off x="22117" y="6480175"/>
            <a:ext cx="3712369" cy="4587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4"/>
          <p:cNvSpPr>
            <a:spLocks noChangeShapeType="1"/>
          </p:cNvSpPr>
          <p:nvPr/>
        </p:nvSpPr>
        <p:spPr bwMode="gray">
          <a:xfrm flipH="1">
            <a:off x="348376" y="4166141"/>
            <a:ext cx="936626" cy="2651125"/>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AutoShape 5"/>
          <p:cNvSpPr>
            <a:spLocks noChangeArrowheads="1"/>
          </p:cNvSpPr>
          <p:nvPr/>
        </p:nvSpPr>
        <p:spPr bwMode="gray">
          <a:xfrm>
            <a:off x="2379782" y="348541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52" name="AutoShape 6"/>
          <p:cNvSpPr>
            <a:spLocks noChangeArrowheads="1"/>
          </p:cNvSpPr>
          <p:nvPr/>
        </p:nvSpPr>
        <p:spPr bwMode="gray">
          <a:xfrm>
            <a:off x="4367436" y="549751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53" name="Line 8"/>
          <p:cNvSpPr>
            <a:spLocks noChangeShapeType="1"/>
          </p:cNvSpPr>
          <p:nvPr/>
        </p:nvSpPr>
        <p:spPr bwMode="gray">
          <a:xfrm flipH="1">
            <a:off x="250824" y="2804744"/>
            <a:ext cx="2157414" cy="404030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9"/>
          <p:cNvSpPr>
            <a:spLocks noChangeShapeType="1"/>
          </p:cNvSpPr>
          <p:nvPr/>
        </p:nvSpPr>
        <p:spPr bwMode="gray">
          <a:xfrm flipH="1">
            <a:off x="-36516" y="5652095"/>
            <a:ext cx="4403948" cy="1004294"/>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1"/>
          <p:cNvSpPr>
            <a:spLocks noChangeShapeType="1"/>
          </p:cNvSpPr>
          <p:nvPr/>
        </p:nvSpPr>
        <p:spPr bwMode="gray">
          <a:xfrm flipH="1">
            <a:off x="742950" y="3703390"/>
            <a:ext cx="1692274" cy="3141662"/>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2"/>
          <p:cNvSpPr>
            <a:spLocks noChangeShapeType="1"/>
          </p:cNvSpPr>
          <p:nvPr/>
        </p:nvSpPr>
        <p:spPr bwMode="gray">
          <a:xfrm flipH="1">
            <a:off x="1720849" y="5090933"/>
            <a:ext cx="2490786" cy="112236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组合 34"/>
          <p:cNvGrpSpPr>
            <a:grpSpLocks/>
          </p:cNvGrpSpPr>
          <p:nvPr/>
        </p:nvGrpSpPr>
        <p:grpSpPr bwMode="auto">
          <a:xfrm>
            <a:off x="13" y="4618038"/>
            <a:ext cx="2274889" cy="2239962"/>
            <a:chOff x="6012160" y="5085184"/>
            <a:chExt cx="2274513" cy="2239589"/>
          </a:xfrm>
        </p:grpSpPr>
        <p:sp>
          <p:nvSpPr>
            <p:cNvPr id="59" name="Arc 15"/>
            <p:cNvSpPr>
              <a:spLocks/>
            </p:cNvSpPr>
            <p:nvPr/>
          </p:nvSpPr>
          <p:spPr bwMode="gray">
            <a:xfrm>
              <a:off x="6012160" y="5085184"/>
              <a:ext cx="2274513" cy="22395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0" name="Arc 17"/>
            <p:cNvSpPr>
              <a:spLocks/>
            </p:cNvSpPr>
            <p:nvPr/>
          </p:nvSpPr>
          <p:spPr bwMode="gray">
            <a:xfrm>
              <a:off x="6012160" y="5182962"/>
              <a:ext cx="2182901" cy="21418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1" name="Arc 18"/>
            <p:cNvSpPr>
              <a:spLocks/>
            </p:cNvSpPr>
            <p:nvPr/>
          </p:nvSpPr>
          <p:spPr bwMode="gray">
            <a:xfrm>
              <a:off x="6034273" y="5215555"/>
              <a:ext cx="2127617" cy="20874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CBBC63">
                    <a:alpha val="0"/>
                  </a:srgbClr>
                </a:gs>
                <a:gs pos="100000">
                  <a:srgbClr val="DED49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2" name="Text Box 19"/>
            <p:cNvSpPr txBox="1">
              <a:spLocks noChangeArrowheads="1"/>
            </p:cNvSpPr>
            <p:nvPr/>
          </p:nvSpPr>
          <p:spPr bwMode="gray">
            <a:xfrm>
              <a:off x="6085173" y="6078794"/>
              <a:ext cx="1763422" cy="830859"/>
            </a:xfrm>
            <a:prstGeom prst="rect">
              <a:avLst/>
            </a:prstGeom>
            <a:noFill/>
            <a:ln w="9525">
              <a:noFill/>
              <a:miter lim="800000"/>
              <a:headEnd/>
              <a:tailEnd/>
            </a:ln>
            <a:effectLst/>
          </p:spPr>
          <p:txBody>
            <a:bodyPr>
              <a:spAutoFit/>
            </a:bodyPr>
            <a:lstStyle/>
            <a:p>
              <a:pPr>
                <a:spcBef>
                  <a:spcPct val="50000"/>
                </a:spcBef>
                <a:defRPr/>
              </a:pPr>
              <a:r>
                <a:rPr lang="zh-CN" altLang="en-US" dirty="0">
                  <a:solidFill>
                    <a:srgbClr val="080808"/>
                  </a:solidFill>
                  <a:effectLst>
                    <a:outerShdw blurRad="38100" dist="38100" dir="2700000" algn="tl">
                      <a:srgbClr val="FFFFFF"/>
                    </a:outerShdw>
                  </a:effectLst>
                  <a:latin typeface="隶书" pitchFamily="49" charset="-122"/>
                  <a:ea typeface="隶书" pitchFamily="49" charset="-122"/>
                </a:rPr>
                <a:t>目录</a:t>
              </a:r>
              <a:endParaRPr lang="en-US" altLang="zh-CN" dirty="0">
                <a:solidFill>
                  <a:srgbClr val="080808"/>
                </a:solidFill>
                <a:effectLst>
                  <a:outerShdw blurRad="38100" dist="38100" dir="2700000" algn="tl">
                    <a:srgbClr val="FFFFFF"/>
                  </a:outerShdw>
                </a:effectLst>
                <a:latin typeface="隶书" pitchFamily="49" charset="-122"/>
                <a:ea typeface="隶书" pitchFamily="49" charset="-122"/>
              </a:endParaRPr>
            </a:p>
            <a:p>
              <a:pPr>
                <a:spcBef>
                  <a:spcPct val="50000"/>
                </a:spcBef>
                <a:defRPr/>
              </a:pPr>
              <a:r>
                <a:rPr lang="en-US" altLang="zh-CN" sz="2000" dirty="0">
                  <a:solidFill>
                    <a:srgbClr val="080808"/>
                  </a:solidFill>
                  <a:effectLst>
                    <a:outerShdw blurRad="38100" dist="38100" dir="2700000" algn="tl">
                      <a:srgbClr val="FFFFFF"/>
                    </a:outerShdw>
                  </a:effectLst>
                  <a:latin typeface="Verdana" pitchFamily="34" charset="0"/>
                </a:rPr>
                <a:t>CONTENTS</a:t>
              </a:r>
            </a:p>
          </p:txBody>
        </p:sp>
      </p:grpSp>
      <p:sp>
        <p:nvSpPr>
          <p:cNvPr id="63" name="Text Box 21">
            <a:hlinkClick r:id="rId3" action="ppaction://hlinksldjump"/>
          </p:cNvPr>
          <p:cNvSpPr txBox="1">
            <a:spLocks noChangeArrowheads="1"/>
          </p:cNvSpPr>
          <p:nvPr/>
        </p:nvSpPr>
        <p:spPr bwMode="black">
          <a:xfrm>
            <a:off x="3215384" y="2147518"/>
            <a:ext cx="49688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控制标准成本</a:t>
            </a:r>
          </a:p>
        </p:txBody>
      </p:sp>
      <p:sp>
        <p:nvSpPr>
          <p:cNvPr id="67" name="AutoShape 42"/>
          <p:cNvSpPr>
            <a:spLocks noChangeArrowheads="1"/>
          </p:cNvSpPr>
          <p:nvPr/>
        </p:nvSpPr>
        <p:spPr bwMode="gray">
          <a:xfrm>
            <a:off x="2165471" y="2147538"/>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amma/>
                  <a:tint val="28627"/>
                  <a:invGamma/>
                </a:schemeClr>
              </a:gs>
              <a:gs pos="100000">
                <a:schemeClr val="accent1"/>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8" name="AutoShape 43"/>
          <p:cNvSpPr>
            <a:spLocks noChangeArrowheads="1"/>
          </p:cNvSpPr>
          <p:nvPr/>
        </p:nvSpPr>
        <p:spPr bwMode="gray">
          <a:xfrm>
            <a:off x="3669544" y="3960833"/>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9" name="AutoShape 44"/>
          <p:cNvSpPr>
            <a:spLocks noChangeArrowheads="1"/>
          </p:cNvSpPr>
          <p:nvPr/>
        </p:nvSpPr>
        <p:spPr bwMode="gray">
          <a:xfrm>
            <a:off x="1258087" y="39402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0" name="AutoShape 45"/>
          <p:cNvSpPr>
            <a:spLocks noChangeArrowheads="1"/>
          </p:cNvSpPr>
          <p:nvPr/>
        </p:nvSpPr>
        <p:spPr bwMode="gray">
          <a:xfrm>
            <a:off x="3703885" y="6365875"/>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1" name="AutoShape 6"/>
          <p:cNvSpPr>
            <a:spLocks noChangeArrowheads="1"/>
          </p:cNvSpPr>
          <p:nvPr/>
        </p:nvSpPr>
        <p:spPr bwMode="gray">
          <a:xfrm>
            <a:off x="3328136" y="40545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3" name="AutoShape 45"/>
          <p:cNvSpPr>
            <a:spLocks noChangeArrowheads="1"/>
          </p:cNvSpPr>
          <p:nvPr/>
        </p:nvSpPr>
        <p:spPr bwMode="gray">
          <a:xfrm>
            <a:off x="250824" y="299720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grpSp>
        <p:nvGrpSpPr>
          <p:cNvPr id="74" name="组合 34"/>
          <p:cNvGrpSpPr>
            <a:grpSpLocks/>
          </p:cNvGrpSpPr>
          <p:nvPr/>
        </p:nvGrpSpPr>
        <p:grpSpPr bwMode="auto">
          <a:xfrm>
            <a:off x="-5826" y="4394792"/>
            <a:ext cx="2622551" cy="2471738"/>
            <a:chOff x="6022962" y="4549468"/>
            <a:chExt cx="2200080" cy="2583165"/>
          </a:xfrm>
        </p:grpSpPr>
        <p:sp>
          <p:nvSpPr>
            <p:cNvPr id="75" name="Arc 15"/>
            <p:cNvSpPr>
              <a:spLocks/>
            </p:cNvSpPr>
            <p:nvPr/>
          </p:nvSpPr>
          <p:spPr bwMode="gray">
            <a:xfrm>
              <a:off x="6040141" y="4583325"/>
              <a:ext cx="2182901" cy="254930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6" name="Arc 17"/>
            <p:cNvSpPr>
              <a:spLocks/>
            </p:cNvSpPr>
            <p:nvPr/>
          </p:nvSpPr>
          <p:spPr bwMode="gray">
            <a:xfrm>
              <a:off x="6022963" y="4583325"/>
              <a:ext cx="2172098" cy="250288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7" name="Arc 18"/>
            <p:cNvSpPr>
              <a:spLocks/>
            </p:cNvSpPr>
            <p:nvPr/>
          </p:nvSpPr>
          <p:spPr bwMode="gray">
            <a:xfrm>
              <a:off x="6022962" y="4549468"/>
              <a:ext cx="2200080" cy="25367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chemeClr val="bg2">
                    <a:lumMod val="25000"/>
                  </a:schemeClr>
                </a:gs>
                <a:gs pos="100000">
                  <a:schemeClr val="bg2">
                    <a:lumMod val="50000"/>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latin typeface="Arial" charset="0"/>
                <a:ea typeface="黑体" pitchFamily="49" charset="-122"/>
              </a:endParaRPr>
            </a:p>
          </p:txBody>
        </p:sp>
      </p:grpSp>
      <p:sp>
        <p:nvSpPr>
          <p:cNvPr id="78" name="Oval 57">
            <a:hlinkClick r:id="rId4" action="ppaction://hlinksldjump"/>
          </p:cNvPr>
          <p:cNvSpPr>
            <a:spLocks noChangeArrowheads="1"/>
          </p:cNvSpPr>
          <p:nvPr/>
        </p:nvSpPr>
        <p:spPr bwMode="auto">
          <a:xfrm>
            <a:off x="0" y="5345135"/>
            <a:ext cx="1511300" cy="1512887"/>
          </a:xfrm>
          <a:prstGeom prst="ellipse">
            <a:avLst/>
          </a:prstGeom>
          <a:gradFill>
            <a:gsLst>
              <a:gs pos="0">
                <a:schemeClr val="bg1"/>
              </a:gs>
              <a:gs pos="100000">
                <a:schemeClr val="accent6">
                  <a:lumMod val="60000"/>
                  <a:lumOff val="40000"/>
                </a:schemeClr>
              </a:gs>
            </a:gsLst>
            <a:path path="shape">
              <a:fillToRect l="50000" t="50000" r="50000" b="50000"/>
            </a:path>
          </a:gradFill>
          <a:ln>
            <a:noFill/>
          </a:ln>
          <a:effectLst/>
        </p:spPr>
        <p:txBody>
          <a:bodyPr wrap="none" anchor="ctr"/>
          <a:lstStyle/>
          <a:p>
            <a:pPr algn="ctr">
              <a:defRPr/>
            </a:pPr>
            <a:r>
              <a:rPr lang="zh-CN" altLang="en-US" sz="2400" dirty="0">
                <a:latin typeface="华文琥珀" pitchFamily="2" charset="-122"/>
                <a:ea typeface="华文琥珀" pitchFamily="2" charset="-122"/>
              </a:rPr>
              <a:t>主 要</a:t>
            </a:r>
            <a:endParaRPr lang="en-US" altLang="zh-CN" sz="2400" dirty="0">
              <a:latin typeface="华文琥珀" pitchFamily="2" charset="-122"/>
              <a:ea typeface="华文琥珀" pitchFamily="2" charset="-122"/>
            </a:endParaRPr>
          </a:p>
          <a:p>
            <a:pPr algn="ctr">
              <a:defRPr/>
            </a:pPr>
            <a:r>
              <a:rPr lang="zh-CN" altLang="en-US" sz="2400" dirty="0">
                <a:latin typeface="华文琥珀" pitchFamily="2" charset="-122"/>
                <a:ea typeface="华文琥珀" pitchFamily="2" charset="-122"/>
              </a:rPr>
              <a:t>内 容</a:t>
            </a:r>
          </a:p>
        </p:txBody>
      </p:sp>
      <p:sp>
        <p:nvSpPr>
          <p:cNvPr id="79" name="Text Box 23">
            <a:hlinkClick r:id="" action="ppaction://noaction"/>
          </p:cNvPr>
          <p:cNvSpPr txBox="1">
            <a:spLocks noChangeArrowheads="1"/>
          </p:cNvSpPr>
          <p:nvPr/>
        </p:nvSpPr>
        <p:spPr bwMode="black">
          <a:xfrm>
            <a:off x="4727848" y="4021560"/>
            <a:ext cx="3816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组织绩效考核</a:t>
            </a:r>
          </a:p>
        </p:txBody>
      </p:sp>
      <p:sp>
        <p:nvSpPr>
          <p:cNvPr id="37" name="Line 8"/>
          <p:cNvSpPr>
            <a:spLocks noChangeShapeType="1"/>
          </p:cNvSpPr>
          <p:nvPr/>
        </p:nvSpPr>
        <p:spPr bwMode="gray">
          <a:xfrm flipH="1">
            <a:off x="816688" y="2214018"/>
            <a:ext cx="796926" cy="237169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AutoShape 5"/>
          <p:cNvSpPr>
            <a:spLocks noChangeArrowheads="1"/>
          </p:cNvSpPr>
          <p:nvPr/>
        </p:nvSpPr>
        <p:spPr bwMode="gray">
          <a:xfrm>
            <a:off x="1539196" y="2033218"/>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40" name="AutoShape 6"/>
          <p:cNvSpPr>
            <a:spLocks noChangeArrowheads="1"/>
          </p:cNvSpPr>
          <p:nvPr/>
        </p:nvSpPr>
        <p:spPr bwMode="gray">
          <a:xfrm>
            <a:off x="4186684" y="497661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Tree>
    <p:extLst>
      <p:ext uri="{BB962C8B-B14F-4D97-AF65-F5344CB8AC3E}">
        <p14:creationId xmlns:p14="http://schemas.microsoft.com/office/powerpoint/2010/main" val="106200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repeatCount="5000" fill="hold" nodeType="withEffect">
                                  <p:stCondLst>
                                    <p:cond delay="0"/>
                                  </p:stCondLst>
                                  <p:childTnLst>
                                    <p:animClr clrSpc="rgb" dir="cw">
                                      <p:cBhvr>
                                        <p:cTn id="6" dur="2000" fill="hold"/>
                                        <p:tgtEl>
                                          <p:spTgt spid="78"/>
                                        </p:tgtEl>
                                        <p:attrNameLst>
                                          <p:attrName>fillcolor</p:attrName>
                                        </p:attrNameLst>
                                      </p:cBhvr>
                                      <p:to>
                                        <a:srgbClr val="E65057"/>
                                      </p:to>
                                    </p:animClr>
                                    <p:set>
                                      <p:cBhvr>
                                        <p:cTn id="7" dur="2000" fill="hold"/>
                                        <p:tgtEl>
                                          <p:spTgt spid="78"/>
                                        </p:tgtEl>
                                        <p:attrNameLst>
                                          <p:attrName>fill.type</p:attrName>
                                        </p:attrNameLst>
                                      </p:cBhvr>
                                      <p:to>
                                        <p:strVal val="solid"/>
                                      </p:to>
                                    </p:set>
                                    <p:set>
                                      <p:cBhvr>
                                        <p:cTn id="8" dur="2000" fill="hold"/>
                                        <p:tgtEl>
                                          <p:spTgt spid="78"/>
                                        </p:tgtEl>
                                        <p:attrNameLst>
                                          <p:attrName>fill.on</p:attrName>
                                        </p:attrNameLst>
                                      </p:cBhvr>
                                      <p:to>
                                        <p:strVal val="true"/>
                                      </p:to>
                                    </p:set>
                                  </p:childTnLst>
                                </p:cTn>
                              </p:par>
                              <p:par>
                                <p:cTn id="9" presetID="2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4" fill="hold" grpId="0" nodeType="withEffect">
                                  <p:stCondLst>
                                    <p:cond delay="100"/>
                                  </p:stCondLst>
                                  <p:childTnLst>
                                    <p:set>
                                      <p:cBhvr>
                                        <p:cTn id="13" dur="1" fill="hold">
                                          <p:stCondLst>
                                            <p:cond delay="0"/>
                                          </p:stCondLst>
                                        </p:cTn>
                                        <p:tgtEl>
                                          <p:spTgt spid="50"/>
                                        </p:tgtEl>
                                        <p:attrNameLst>
                                          <p:attrName>style.visibility</p:attrName>
                                        </p:attrNameLst>
                                      </p:cBhvr>
                                      <p:to>
                                        <p:strVal val="visible"/>
                                      </p:to>
                                    </p:set>
                                    <p:animEffect transition="in" filter="wipe(down)">
                                      <p:cBhvr>
                                        <p:cTn id="14" dur="500"/>
                                        <p:tgtEl>
                                          <p:spTgt spid="50"/>
                                        </p:tgtEl>
                                      </p:cBhvr>
                                    </p:animEffect>
                                  </p:childTnLst>
                                </p:cTn>
                              </p:par>
                              <p:par>
                                <p:cTn id="15" presetID="22" presetClass="entr" presetSubtype="4" fill="hold" grpId="0" nodeType="withEffect">
                                  <p:stCondLst>
                                    <p:cond delay="20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par>
                                <p:cTn id="18" presetID="22" presetClass="entr" presetSubtype="4" fill="hold" grpId="0" nodeType="withEffect">
                                  <p:stCondLst>
                                    <p:cond delay="400"/>
                                  </p:stCondLst>
                                  <p:childTnLst>
                                    <p:set>
                                      <p:cBhvr>
                                        <p:cTn id="19" dur="1" fill="hold">
                                          <p:stCondLst>
                                            <p:cond delay="0"/>
                                          </p:stCondLst>
                                        </p:cTn>
                                        <p:tgtEl>
                                          <p:spTgt spid="55"/>
                                        </p:tgtEl>
                                        <p:attrNameLst>
                                          <p:attrName>style.visibility</p:attrName>
                                        </p:attrNameLst>
                                      </p:cBhvr>
                                      <p:to>
                                        <p:strVal val="visible"/>
                                      </p:to>
                                    </p:set>
                                    <p:animEffect transition="in" filter="wipe(down)">
                                      <p:cBhvr>
                                        <p:cTn id="20" dur="500"/>
                                        <p:tgtEl>
                                          <p:spTgt spid="55"/>
                                        </p:tgtEl>
                                      </p:cBhvr>
                                    </p:animEffect>
                                  </p:childTnLst>
                                </p:cTn>
                              </p:par>
                              <p:par>
                                <p:cTn id="21" presetID="22" presetClass="entr" presetSubtype="4" fill="hold" grpId="0" nodeType="withEffect">
                                  <p:stCondLst>
                                    <p:cond delay="10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42"/>
                                        </p:tgtEl>
                                        <p:attrNameLst>
                                          <p:attrName>style.visibility</p:attrName>
                                        </p:attrNameLst>
                                      </p:cBhvr>
                                      <p:to>
                                        <p:strVal val="visible"/>
                                      </p:to>
                                    </p:set>
                                    <p:animEffect transition="in" filter="wipe(down)">
                                      <p:cBhvr>
                                        <p:cTn id="26" dur="500"/>
                                        <p:tgtEl>
                                          <p:spTgt spid="42"/>
                                        </p:tgtEl>
                                      </p:cBhvr>
                                    </p:animEffect>
                                  </p:childTnLst>
                                </p:cTn>
                              </p:par>
                              <p:par>
                                <p:cTn id="27" presetID="22" presetClass="entr" presetSubtype="4" fill="hold" grpId="0" nodeType="withEffect">
                                  <p:stCondLst>
                                    <p:cond delay="400"/>
                                  </p:stCondLst>
                                  <p:childTnLst>
                                    <p:set>
                                      <p:cBhvr>
                                        <p:cTn id="28" dur="1" fill="hold">
                                          <p:stCondLst>
                                            <p:cond delay="0"/>
                                          </p:stCondLst>
                                        </p:cTn>
                                        <p:tgtEl>
                                          <p:spTgt spid="56"/>
                                        </p:tgtEl>
                                        <p:attrNameLst>
                                          <p:attrName>style.visibility</p:attrName>
                                        </p:attrNameLst>
                                      </p:cBhvr>
                                      <p:to>
                                        <p:strVal val="visible"/>
                                      </p:to>
                                    </p:set>
                                    <p:animEffect transition="in" filter="wipe(down)">
                                      <p:cBhvr>
                                        <p:cTn id="29" dur="500"/>
                                        <p:tgtEl>
                                          <p:spTgt spid="56"/>
                                        </p:tgtEl>
                                      </p:cBhvr>
                                    </p:animEffect>
                                  </p:childTnLst>
                                </p:cTn>
                              </p:par>
                              <p:par>
                                <p:cTn id="30" presetID="22" presetClass="entr" presetSubtype="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Effect transition="in" filter="wipe(down)">
                                      <p:cBhvr>
                                        <p:cTn id="32" dur="500"/>
                                        <p:tgtEl>
                                          <p:spTgt spid="54"/>
                                        </p:tgtEl>
                                      </p:cBhvr>
                                    </p:animEffect>
                                  </p:childTnLst>
                                </p:cTn>
                              </p:par>
                              <p:par>
                                <p:cTn id="33" presetID="22" presetClass="entr" presetSubtype="4"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37" presetClass="entr" presetSubtype="0" fill="hold" nodeType="withEffect">
                                  <p:stCondLst>
                                    <p:cond delay="30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800"/>
                                        <p:tgtEl>
                                          <p:spTgt spid="73"/>
                                        </p:tgtEl>
                                      </p:cBhvr>
                                    </p:animEffect>
                                    <p:anim calcmode="lin" valueType="num">
                                      <p:cBhvr>
                                        <p:cTn id="39" dur="800" fill="hold"/>
                                        <p:tgtEl>
                                          <p:spTgt spid="73"/>
                                        </p:tgtEl>
                                        <p:attrNameLst>
                                          <p:attrName>ppt_x</p:attrName>
                                        </p:attrNameLst>
                                      </p:cBhvr>
                                      <p:tavLst>
                                        <p:tav tm="0">
                                          <p:val>
                                            <p:strVal val="#ppt_x"/>
                                          </p:val>
                                        </p:tav>
                                        <p:tav tm="100000">
                                          <p:val>
                                            <p:strVal val="#ppt_x"/>
                                          </p:val>
                                        </p:tav>
                                      </p:tavLst>
                                    </p:anim>
                                    <p:anim calcmode="lin" valueType="num">
                                      <p:cBhvr>
                                        <p:cTn id="40" dur="720" decel="100000" fill="hold"/>
                                        <p:tgtEl>
                                          <p:spTgt spid="73"/>
                                        </p:tgtEl>
                                        <p:attrNameLst>
                                          <p:attrName>ppt_y</p:attrName>
                                        </p:attrNameLst>
                                      </p:cBhvr>
                                      <p:tavLst>
                                        <p:tav tm="0">
                                          <p:val>
                                            <p:strVal val="#ppt_y+1"/>
                                          </p:val>
                                        </p:tav>
                                        <p:tav tm="100000">
                                          <p:val>
                                            <p:strVal val="#ppt_y-.03"/>
                                          </p:val>
                                        </p:tav>
                                      </p:tavLst>
                                    </p:anim>
                                    <p:anim calcmode="lin" valueType="num">
                                      <p:cBhvr>
                                        <p:cTn id="41" dur="80" accel="100000" fill="hold">
                                          <p:stCondLst>
                                            <p:cond delay="720"/>
                                          </p:stCondLst>
                                        </p:cTn>
                                        <p:tgtEl>
                                          <p:spTgt spid="73"/>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0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800"/>
                                        <p:tgtEl>
                                          <p:spTgt spid="69"/>
                                        </p:tgtEl>
                                      </p:cBhvr>
                                    </p:animEffect>
                                    <p:anim calcmode="lin" valueType="num">
                                      <p:cBhvr>
                                        <p:cTn id="45" dur="800" fill="hold"/>
                                        <p:tgtEl>
                                          <p:spTgt spid="69"/>
                                        </p:tgtEl>
                                        <p:attrNameLst>
                                          <p:attrName>ppt_x</p:attrName>
                                        </p:attrNameLst>
                                      </p:cBhvr>
                                      <p:tavLst>
                                        <p:tav tm="0">
                                          <p:val>
                                            <p:strVal val="#ppt_x"/>
                                          </p:val>
                                        </p:tav>
                                        <p:tav tm="100000">
                                          <p:val>
                                            <p:strVal val="#ppt_x"/>
                                          </p:val>
                                        </p:tav>
                                      </p:tavLst>
                                    </p:anim>
                                    <p:anim calcmode="lin" valueType="num">
                                      <p:cBhvr>
                                        <p:cTn id="46" dur="720" decel="100000" fill="hold"/>
                                        <p:tgtEl>
                                          <p:spTgt spid="69"/>
                                        </p:tgtEl>
                                        <p:attrNameLst>
                                          <p:attrName>ppt_y</p:attrName>
                                        </p:attrNameLst>
                                      </p:cBhvr>
                                      <p:tavLst>
                                        <p:tav tm="0">
                                          <p:val>
                                            <p:strVal val="#ppt_y+1"/>
                                          </p:val>
                                        </p:tav>
                                        <p:tav tm="100000">
                                          <p:val>
                                            <p:strVal val="#ppt_y-.03"/>
                                          </p:val>
                                        </p:tav>
                                      </p:tavLst>
                                    </p:anim>
                                    <p:anim calcmode="lin" valueType="num">
                                      <p:cBhvr>
                                        <p:cTn id="47" dur="80" accel="100000" fill="hold">
                                          <p:stCondLst>
                                            <p:cond delay="720"/>
                                          </p:stCondLst>
                                        </p:cTn>
                                        <p:tgtEl>
                                          <p:spTgt spid="69"/>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10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800"/>
                                        <p:tgtEl>
                                          <p:spTgt spid="67"/>
                                        </p:tgtEl>
                                      </p:cBhvr>
                                    </p:animEffect>
                                    <p:anim calcmode="lin" valueType="num">
                                      <p:cBhvr>
                                        <p:cTn id="51" dur="800" fill="hold"/>
                                        <p:tgtEl>
                                          <p:spTgt spid="67"/>
                                        </p:tgtEl>
                                        <p:attrNameLst>
                                          <p:attrName>ppt_x</p:attrName>
                                        </p:attrNameLst>
                                      </p:cBhvr>
                                      <p:tavLst>
                                        <p:tav tm="0">
                                          <p:val>
                                            <p:strVal val="#ppt_x"/>
                                          </p:val>
                                        </p:tav>
                                        <p:tav tm="100000">
                                          <p:val>
                                            <p:strVal val="#ppt_x"/>
                                          </p:val>
                                        </p:tav>
                                      </p:tavLst>
                                    </p:anim>
                                    <p:anim calcmode="lin" valueType="num">
                                      <p:cBhvr>
                                        <p:cTn id="52" dur="720" decel="100000" fill="hold"/>
                                        <p:tgtEl>
                                          <p:spTgt spid="67"/>
                                        </p:tgtEl>
                                        <p:attrNameLst>
                                          <p:attrName>ppt_y</p:attrName>
                                        </p:attrNameLst>
                                      </p:cBhvr>
                                      <p:tavLst>
                                        <p:tav tm="0">
                                          <p:val>
                                            <p:strVal val="#ppt_y+1"/>
                                          </p:val>
                                        </p:tav>
                                        <p:tav tm="100000">
                                          <p:val>
                                            <p:strVal val="#ppt_y-.03"/>
                                          </p:val>
                                        </p:tav>
                                      </p:tavLst>
                                    </p:anim>
                                    <p:anim calcmode="lin" valueType="num">
                                      <p:cBhvr>
                                        <p:cTn id="53" dur="80" accel="100000" fill="hold">
                                          <p:stCondLst>
                                            <p:cond delay="720"/>
                                          </p:stCondLst>
                                        </p:cTn>
                                        <p:tgtEl>
                                          <p:spTgt spid="67"/>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30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800"/>
                                        <p:tgtEl>
                                          <p:spTgt spid="68"/>
                                        </p:tgtEl>
                                      </p:cBhvr>
                                    </p:animEffect>
                                    <p:anim calcmode="lin" valueType="num">
                                      <p:cBhvr>
                                        <p:cTn id="57" dur="800" fill="hold"/>
                                        <p:tgtEl>
                                          <p:spTgt spid="68"/>
                                        </p:tgtEl>
                                        <p:attrNameLst>
                                          <p:attrName>ppt_x</p:attrName>
                                        </p:attrNameLst>
                                      </p:cBhvr>
                                      <p:tavLst>
                                        <p:tav tm="0">
                                          <p:val>
                                            <p:strVal val="#ppt_x"/>
                                          </p:val>
                                        </p:tav>
                                        <p:tav tm="100000">
                                          <p:val>
                                            <p:strVal val="#ppt_x"/>
                                          </p:val>
                                        </p:tav>
                                      </p:tavLst>
                                    </p:anim>
                                    <p:anim calcmode="lin" valueType="num">
                                      <p:cBhvr>
                                        <p:cTn id="58" dur="720" decel="100000" fill="hold"/>
                                        <p:tgtEl>
                                          <p:spTgt spid="68"/>
                                        </p:tgtEl>
                                        <p:attrNameLst>
                                          <p:attrName>ppt_y</p:attrName>
                                        </p:attrNameLst>
                                      </p:cBhvr>
                                      <p:tavLst>
                                        <p:tav tm="0">
                                          <p:val>
                                            <p:strVal val="#ppt_y+1"/>
                                          </p:val>
                                        </p:tav>
                                        <p:tav tm="100000">
                                          <p:val>
                                            <p:strVal val="#ppt_y-.03"/>
                                          </p:val>
                                        </p:tav>
                                      </p:tavLst>
                                    </p:anim>
                                    <p:anim calcmode="lin" valueType="num">
                                      <p:cBhvr>
                                        <p:cTn id="59" dur="80" accel="100000" fill="hold">
                                          <p:stCondLst>
                                            <p:cond delay="720"/>
                                          </p:stCondLst>
                                        </p:cTn>
                                        <p:tgtEl>
                                          <p:spTgt spid="68"/>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40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800"/>
                                        <p:tgtEl>
                                          <p:spTgt spid="71"/>
                                        </p:tgtEl>
                                      </p:cBhvr>
                                    </p:animEffect>
                                    <p:anim calcmode="lin" valueType="num">
                                      <p:cBhvr>
                                        <p:cTn id="63" dur="800" fill="hold"/>
                                        <p:tgtEl>
                                          <p:spTgt spid="71"/>
                                        </p:tgtEl>
                                        <p:attrNameLst>
                                          <p:attrName>ppt_x</p:attrName>
                                        </p:attrNameLst>
                                      </p:cBhvr>
                                      <p:tavLst>
                                        <p:tav tm="0">
                                          <p:val>
                                            <p:strVal val="#ppt_x"/>
                                          </p:val>
                                        </p:tav>
                                        <p:tav tm="100000">
                                          <p:val>
                                            <p:strVal val="#ppt_x"/>
                                          </p:val>
                                        </p:tav>
                                      </p:tavLst>
                                    </p:anim>
                                    <p:anim calcmode="lin" valueType="num">
                                      <p:cBhvr>
                                        <p:cTn id="64" dur="720" decel="100000" fill="hold"/>
                                        <p:tgtEl>
                                          <p:spTgt spid="71"/>
                                        </p:tgtEl>
                                        <p:attrNameLst>
                                          <p:attrName>ppt_y</p:attrName>
                                        </p:attrNameLst>
                                      </p:cBhvr>
                                      <p:tavLst>
                                        <p:tav tm="0">
                                          <p:val>
                                            <p:strVal val="#ppt_y+1"/>
                                          </p:val>
                                        </p:tav>
                                        <p:tav tm="100000">
                                          <p:val>
                                            <p:strVal val="#ppt_y-.03"/>
                                          </p:val>
                                        </p:tav>
                                      </p:tavLst>
                                    </p:anim>
                                    <p:anim calcmode="lin" valueType="num">
                                      <p:cBhvr>
                                        <p:cTn id="65" dur="80" accel="100000" fill="hold">
                                          <p:stCondLst>
                                            <p:cond delay="720"/>
                                          </p:stCondLst>
                                        </p:cTn>
                                        <p:tgtEl>
                                          <p:spTgt spid="71"/>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10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800"/>
                                        <p:tgtEl>
                                          <p:spTgt spid="51"/>
                                        </p:tgtEl>
                                      </p:cBhvr>
                                    </p:animEffect>
                                    <p:anim calcmode="lin" valueType="num">
                                      <p:cBhvr>
                                        <p:cTn id="69" dur="800" fill="hold"/>
                                        <p:tgtEl>
                                          <p:spTgt spid="51"/>
                                        </p:tgtEl>
                                        <p:attrNameLst>
                                          <p:attrName>ppt_x</p:attrName>
                                        </p:attrNameLst>
                                      </p:cBhvr>
                                      <p:tavLst>
                                        <p:tav tm="0">
                                          <p:val>
                                            <p:strVal val="#ppt_x"/>
                                          </p:val>
                                        </p:tav>
                                        <p:tav tm="100000">
                                          <p:val>
                                            <p:strVal val="#ppt_x"/>
                                          </p:val>
                                        </p:tav>
                                      </p:tavLst>
                                    </p:anim>
                                    <p:anim calcmode="lin" valueType="num">
                                      <p:cBhvr>
                                        <p:cTn id="70" dur="720" decel="100000" fill="hold"/>
                                        <p:tgtEl>
                                          <p:spTgt spid="51"/>
                                        </p:tgtEl>
                                        <p:attrNameLst>
                                          <p:attrName>ppt_y</p:attrName>
                                        </p:attrNameLst>
                                      </p:cBhvr>
                                      <p:tavLst>
                                        <p:tav tm="0">
                                          <p:val>
                                            <p:strVal val="#ppt_y+1"/>
                                          </p:val>
                                        </p:tav>
                                        <p:tav tm="100000">
                                          <p:val>
                                            <p:strVal val="#ppt_y-.03"/>
                                          </p:val>
                                        </p:tav>
                                      </p:tavLst>
                                    </p:anim>
                                    <p:anim calcmode="lin" valueType="num">
                                      <p:cBhvr>
                                        <p:cTn id="71" dur="80" accel="100000" fill="hold">
                                          <p:stCondLst>
                                            <p:cond delay="720"/>
                                          </p:stCondLst>
                                        </p:cTn>
                                        <p:tgtEl>
                                          <p:spTgt spid="51"/>
                                        </p:tgtEl>
                                        <p:attrNameLst>
                                          <p:attrName>ppt_y</p:attrName>
                                        </p:attrNameLst>
                                      </p:cBhvr>
                                      <p:tavLst>
                                        <p:tav tm="0">
                                          <p:val>
                                            <p:strVal val="#ppt_y-.03"/>
                                          </p:val>
                                        </p:tav>
                                        <p:tav tm="100000">
                                          <p:val>
                                            <p:strVal val="#ppt_y"/>
                                          </p:val>
                                        </p:tav>
                                      </p:tavLst>
                                    </p:anim>
                                  </p:childTnLst>
                                </p:cTn>
                              </p:par>
                              <p:par>
                                <p:cTn id="72" presetID="37" presetClass="entr" presetSubtype="0" fill="hold" nodeType="withEffect">
                                  <p:stCondLst>
                                    <p:cond delay="30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800"/>
                                        <p:tgtEl>
                                          <p:spTgt spid="52"/>
                                        </p:tgtEl>
                                      </p:cBhvr>
                                    </p:animEffect>
                                    <p:anim calcmode="lin" valueType="num">
                                      <p:cBhvr>
                                        <p:cTn id="75" dur="800" fill="hold"/>
                                        <p:tgtEl>
                                          <p:spTgt spid="52"/>
                                        </p:tgtEl>
                                        <p:attrNameLst>
                                          <p:attrName>ppt_x</p:attrName>
                                        </p:attrNameLst>
                                      </p:cBhvr>
                                      <p:tavLst>
                                        <p:tav tm="0">
                                          <p:val>
                                            <p:strVal val="#ppt_x"/>
                                          </p:val>
                                        </p:tav>
                                        <p:tav tm="100000">
                                          <p:val>
                                            <p:strVal val="#ppt_x"/>
                                          </p:val>
                                        </p:tav>
                                      </p:tavLst>
                                    </p:anim>
                                    <p:anim calcmode="lin" valueType="num">
                                      <p:cBhvr>
                                        <p:cTn id="76" dur="720" decel="100000" fill="hold"/>
                                        <p:tgtEl>
                                          <p:spTgt spid="52"/>
                                        </p:tgtEl>
                                        <p:attrNameLst>
                                          <p:attrName>ppt_y</p:attrName>
                                        </p:attrNameLst>
                                      </p:cBhvr>
                                      <p:tavLst>
                                        <p:tav tm="0">
                                          <p:val>
                                            <p:strVal val="#ppt_y+1"/>
                                          </p:val>
                                        </p:tav>
                                        <p:tav tm="100000">
                                          <p:val>
                                            <p:strVal val="#ppt_y-.03"/>
                                          </p:val>
                                        </p:tav>
                                      </p:tavLst>
                                    </p:anim>
                                    <p:anim calcmode="lin" valueType="num">
                                      <p:cBhvr>
                                        <p:cTn id="77" dur="80" accel="100000" fill="hold">
                                          <p:stCondLst>
                                            <p:cond delay="720"/>
                                          </p:stCondLst>
                                        </p:cTn>
                                        <p:tgtEl>
                                          <p:spTgt spid="52"/>
                                        </p:tgtEl>
                                        <p:attrNameLst>
                                          <p:attrName>ppt_y</p:attrName>
                                        </p:attrNameLst>
                                      </p:cBhvr>
                                      <p:tavLst>
                                        <p:tav tm="0">
                                          <p:val>
                                            <p:strVal val="#ppt_y-.03"/>
                                          </p:val>
                                        </p:tav>
                                        <p:tav tm="100000">
                                          <p:val>
                                            <p:strVal val="#ppt_y"/>
                                          </p:val>
                                        </p:tav>
                                      </p:tavLst>
                                    </p:anim>
                                  </p:childTnLst>
                                </p:cTn>
                              </p:par>
                              <p:par>
                                <p:cTn id="78" presetID="37" presetClass="entr" presetSubtype="0" fill="hold" nodeType="withEffect">
                                  <p:stCondLst>
                                    <p:cond delay="200"/>
                                  </p:stCondLst>
                                  <p:childTnLst>
                                    <p:set>
                                      <p:cBhvr>
                                        <p:cTn id="79" dur="1" fill="hold">
                                          <p:stCondLst>
                                            <p:cond delay="0"/>
                                          </p:stCondLst>
                                        </p:cTn>
                                        <p:tgtEl>
                                          <p:spTgt spid="70"/>
                                        </p:tgtEl>
                                        <p:attrNameLst>
                                          <p:attrName>style.visibility</p:attrName>
                                        </p:attrNameLst>
                                      </p:cBhvr>
                                      <p:to>
                                        <p:strVal val="visible"/>
                                      </p:to>
                                    </p:set>
                                    <p:animEffect transition="in" filter="fade">
                                      <p:cBhvr>
                                        <p:cTn id="80" dur="800"/>
                                        <p:tgtEl>
                                          <p:spTgt spid="70"/>
                                        </p:tgtEl>
                                      </p:cBhvr>
                                    </p:animEffect>
                                    <p:anim calcmode="lin" valueType="num">
                                      <p:cBhvr>
                                        <p:cTn id="81" dur="800" fill="hold"/>
                                        <p:tgtEl>
                                          <p:spTgt spid="70"/>
                                        </p:tgtEl>
                                        <p:attrNameLst>
                                          <p:attrName>ppt_x</p:attrName>
                                        </p:attrNameLst>
                                      </p:cBhvr>
                                      <p:tavLst>
                                        <p:tav tm="0">
                                          <p:val>
                                            <p:strVal val="#ppt_x"/>
                                          </p:val>
                                        </p:tav>
                                        <p:tav tm="100000">
                                          <p:val>
                                            <p:strVal val="#ppt_x"/>
                                          </p:val>
                                        </p:tav>
                                      </p:tavLst>
                                    </p:anim>
                                    <p:anim calcmode="lin" valueType="num">
                                      <p:cBhvr>
                                        <p:cTn id="82" dur="720" decel="100000" fill="hold"/>
                                        <p:tgtEl>
                                          <p:spTgt spid="70"/>
                                        </p:tgtEl>
                                        <p:attrNameLst>
                                          <p:attrName>ppt_y</p:attrName>
                                        </p:attrNameLst>
                                      </p:cBhvr>
                                      <p:tavLst>
                                        <p:tav tm="0">
                                          <p:val>
                                            <p:strVal val="#ppt_y+1"/>
                                          </p:val>
                                        </p:tav>
                                        <p:tav tm="100000">
                                          <p:val>
                                            <p:strVal val="#ppt_y-.03"/>
                                          </p:val>
                                        </p:tav>
                                      </p:tavLst>
                                    </p:anim>
                                    <p:anim calcmode="lin" valueType="num">
                                      <p:cBhvr>
                                        <p:cTn id="83" dur="80" accel="100000" fill="hold">
                                          <p:stCondLst>
                                            <p:cond delay="720"/>
                                          </p:stCondLst>
                                        </p:cTn>
                                        <p:tgtEl>
                                          <p:spTgt spid="70"/>
                                        </p:tgtEl>
                                        <p:attrNameLst>
                                          <p:attrName>ppt_y</p:attrName>
                                        </p:attrNameLst>
                                      </p:cBhvr>
                                      <p:tavLst>
                                        <p:tav tm="0">
                                          <p:val>
                                            <p:strVal val="#ppt_y-.03"/>
                                          </p:val>
                                        </p:tav>
                                        <p:tav tm="100000">
                                          <p:val>
                                            <p:strVal val="#ppt_y"/>
                                          </p:val>
                                        </p:tav>
                                      </p:tavLst>
                                    </p:anim>
                                  </p:childTnLst>
                                </p:cTn>
                              </p:par>
                              <p:par>
                                <p:cTn id="84" presetID="8" presetClass="emph" presetSubtype="0" repeatCount="indefinite" fill="hold" nodeType="withEffect">
                                  <p:stCondLst>
                                    <p:cond delay="0"/>
                                  </p:stCondLst>
                                  <p:endCondLst>
                                    <p:cond evt="onNext" delay="0">
                                      <p:tgtEl>
                                        <p:sldTgt/>
                                      </p:tgtEl>
                                    </p:cond>
                                  </p:endCondLst>
                                  <p:childTnLst>
                                    <p:animRot by="21600000">
                                      <p:cBhvr>
                                        <p:cTn id="85" dur="2000" fill="hold"/>
                                        <p:tgtEl>
                                          <p:spTgt spid="67"/>
                                        </p:tgtEl>
                                        <p:attrNameLst>
                                          <p:attrName>r</p:attrName>
                                        </p:attrNameLst>
                                      </p:cBhvr>
                                    </p:animRot>
                                  </p:childTnLst>
                                </p:cTn>
                              </p:par>
                              <p:par>
                                <p:cTn id="86" presetID="8" presetClass="emph" presetSubtype="0" repeatCount="indefinite" fill="hold" nodeType="withEffect">
                                  <p:stCondLst>
                                    <p:cond delay="0"/>
                                  </p:stCondLst>
                                  <p:endCondLst>
                                    <p:cond evt="onNext" delay="0">
                                      <p:tgtEl>
                                        <p:sldTgt/>
                                      </p:tgtEl>
                                    </p:cond>
                                  </p:endCondLst>
                                  <p:childTnLst>
                                    <p:animRot by="21600000">
                                      <p:cBhvr>
                                        <p:cTn id="87" dur="2000" fill="hold"/>
                                        <p:tgtEl>
                                          <p:spTgt spid="68"/>
                                        </p:tgtEl>
                                        <p:attrNameLst>
                                          <p:attrName>r</p:attrName>
                                        </p:attrNameLst>
                                      </p:cBhvr>
                                    </p:animRot>
                                  </p:childTnLst>
                                </p:cTn>
                              </p:par>
                              <p:par>
                                <p:cTn id="88" presetID="50" presetClass="entr" presetSubtype="0" decel="100000" fill="hold" grpId="0" nodeType="withEffect">
                                  <p:stCondLst>
                                    <p:cond delay="100"/>
                                  </p:stCondLst>
                                  <p:childTnLst>
                                    <p:set>
                                      <p:cBhvr>
                                        <p:cTn id="89" dur="1" fill="hold">
                                          <p:stCondLst>
                                            <p:cond delay="0"/>
                                          </p:stCondLst>
                                        </p:cTn>
                                        <p:tgtEl>
                                          <p:spTgt spid="63"/>
                                        </p:tgtEl>
                                        <p:attrNameLst>
                                          <p:attrName>style.visibility</p:attrName>
                                        </p:attrNameLst>
                                      </p:cBhvr>
                                      <p:to>
                                        <p:strVal val="visible"/>
                                      </p:to>
                                    </p:set>
                                    <p:anim calcmode="lin" valueType="num">
                                      <p:cBhvr>
                                        <p:cTn id="90" dur="300" fill="hold"/>
                                        <p:tgtEl>
                                          <p:spTgt spid="63"/>
                                        </p:tgtEl>
                                        <p:attrNameLst>
                                          <p:attrName>ppt_w</p:attrName>
                                        </p:attrNameLst>
                                      </p:cBhvr>
                                      <p:tavLst>
                                        <p:tav tm="0">
                                          <p:val>
                                            <p:strVal val="#ppt_w+.3"/>
                                          </p:val>
                                        </p:tav>
                                        <p:tav tm="100000">
                                          <p:val>
                                            <p:strVal val="#ppt_w"/>
                                          </p:val>
                                        </p:tav>
                                      </p:tavLst>
                                    </p:anim>
                                    <p:anim calcmode="lin" valueType="num">
                                      <p:cBhvr>
                                        <p:cTn id="91" dur="300" fill="hold"/>
                                        <p:tgtEl>
                                          <p:spTgt spid="63"/>
                                        </p:tgtEl>
                                        <p:attrNameLst>
                                          <p:attrName>ppt_h</p:attrName>
                                        </p:attrNameLst>
                                      </p:cBhvr>
                                      <p:tavLst>
                                        <p:tav tm="0">
                                          <p:val>
                                            <p:strVal val="#ppt_h"/>
                                          </p:val>
                                        </p:tav>
                                        <p:tav tm="100000">
                                          <p:val>
                                            <p:strVal val="#ppt_h"/>
                                          </p:val>
                                        </p:tav>
                                      </p:tavLst>
                                    </p:anim>
                                    <p:animEffect transition="in" filter="fade">
                                      <p:cBhvr>
                                        <p:cTn id="92" dur="300"/>
                                        <p:tgtEl>
                                          <p:spTgt spid="63"/>
                                        </p:tgtEl>
                                      </p:cBhvr>
                                    </p:animEffect>
                                  </p:childTnLst>
                                </p:cTn>
                              </p:par>
                              <p:par>
                                <p:cTn id="93" presetID="50" presetClass="entr" presetSubtype="0" decel="100000" fill="hold" grpId="0" nodeType="withEffect">
                                  <p:stCondLst>
                                    <p:cond delay="100"/>
                                  </p:stCondLst>
                                  <p:childTnLst>
                                    <p:set>
                                      <p:cBhvr>
                                        <p:cTn id="94" dur="1" fill="hold">
                                          <p:stCondLst>
                                            <p:cond delay="0"/>
                                          </p:stCondLst>
                                        </p:cTn>
                                        <p:tgtEl>
                                          <p:spTgt spid="79"/>
                                        </p:tgtEl>
                                        <p:attrNameLst>
                                          <p:attrName>style.visibility</p:attrName>
                                        </p:attrNameLst>
                                      </p:cBhvr>
                                      <p:to>
                                        <p:strVal val="visible"/>
                                      </p:to>
                                    </p:set>
                                    <p:anim calcmode="lin" valueType="num">
                                      <p:cBhvr>
                                        <p:cTn id="95" dur="300" fill="hold"/>
                                        <p:tgtEl>
                                          <p:spTgt spid="79"/>
                                        </p:tgtEl>
                                        <p:attrNameLst>
                                          <p:attrName>ppt_w</p:attrName>
                                        </p:attrNameLst>
                                      </p:cBhvr>
                                      <p:tavLst>
                                        <p:tav tm="0">
                                          <p:val>
                                            <p:strVal val="#ppt_w+.3"/>
                                          </p:val>
                                        </p:tav>
                                        <p:tav tm="100000">
                                          <p:val>
                                            <p:strVal val="#ppt_w"/>
                                          </p:val>
                                        </p:tav>
                                      </p:tavLst>
                                    </p:anim>
                                    <p:anim calcmode="lin" valueType="num">
                                      <p:cBhvr>
                                        <p:cTn id="96" dur="300" fill="hold"/>
                                        <p:tgtEl>
                                          <p:spTgt spid="79"/>
                                        </p:tgtEl>
                                        <p:attrNameLst>
                                          <p:attrName>ppt_h</p:attrName>
                                        </p:attrNameLst>
                                      </p:cBhvr>
                                      <p:tavLst>
                                        <p:tav tm="0">
                                          <p:val>
                                            <p:strVal val="#ppt_h"/>
                                          </p:val>
                                        </p:tav>
                                        <p:tav tm="100000">
                                          <p:val>
                                            <p:strVal val="#ppt_h"/>
                                          </p:val>
                                        </p:tav>
                                      </p:tavLst>
                                    </p:anim>
                                    <p:animEffect transition="in" filter="fade">
                                      <p:cBhvr>
                                        <p:cTn id="97" dur="300"/>
                                        <p:tgtEl>
                                          <p:spTgt spid="79"/>
                                        </p:tgtEl>
                                      </p:cBhvr>
                                    </p:animEffect>
                                  </p:childTnLst>
                                </p:cTn>
                              </p:par>
                              <p:par>
                                <p:cTn id="98" presetID="22" presetClass="entr" presetSubtype="4" fill="hold" grpId="0" nodeType="withEffect">
                                  <p:stCondLst>
                                    <p:cond delay="200"/>
                                  </p:stCondLst>
                                  <p:childTnLst>
                                    <p:set>
                                      <p:cBhvr>
                                        <p:cTn id="99" dur="1" fill="hold">
                                          <p:stCondLst>
                                            <p:cond delay="0"/>
                                          </p:stCondLst>
                                        </p:cTn>
                                        <p:tgtEl>
                                          <p:spTgt spid="37"/>
                                        </p:tgtEl>
                                        <p:attrNameLst>
                                          <p:attrName>style.visibility</p:attrName>
                                        </p:attrNameLst>
                                      </p:cBhvr>
                                      <p:to>
                                        <p:strVal val="visible"/>
                                      </p:to>
                                    </p:set>
                                    <p:animEffect transition="in" filter="wipe(down)">
                                      <p:cBhvr>
                                        <p:cTn id="100" dur="500"/>
                                        <p:tgtEl>
                                          <p:spTgt spid="37"/>
                                        </p:tgtEl>
                                      </p:cBhvr>
                                    </p:animEffect>
                                  </p:childTnLst>
                                </p:cTn>
                              </p:par>
                              <p:par>
                                <p:cTn id="101" presetID="37" presetClass="entr" presetSubtype="0" fill="hold" nodeType="withEffect">
                                  <p:stCondLst>
                                    <p:cond delay="100"/>
                                  </p:stCondLst>
                                  <p:childTnLst>
                                    <p:set>
                                      <p:cBhvr>
                                        <p:cTn id="102" dur="1" fill="hold">
                                          <p:stCondLst>
                                            <p:cond delay="0"/>
                                          </p:stCondLst>
                                        </p:cTn>
                                        <p:tgtEl>
                                          <p:spTgt spid="39"/>
                                        </p:tgtEl>
                                        <p:attrNameLst>
                                          <p:attrName>style.visibility</p:attrName>
                                        </p:attrNameLst>
                                      </p:cBhvr>
                                      <p:to>
                                        <p:strVal val="visible"/>
                                      </p:to>
                                    </p:set>
                                    <p:animEffect transition="in" filter="fade">
                                      <p:cBhvr>
                                        <p:cTn id="103" dur="800"/>
                                        <p:tgtEl>
                                          <p:spTgt spid="39"/>
                                        </p:tgtEl>
                                      </p:cBhvr>
                                    </p:animEffect>
                                    <p:anim calcmode="lin" valueType="num">
                                      <p:cBhvr>
                                        <p:cTn id="104" dur="800" fill="hold"/>
                                        <p:tgtEl>
                                          <p:spTgt spid="39"/>
                                        </p:tgtEl>
                                        <p:attrNameLst>
                                          <p:attrName>ppt_x</p:attrName>
                                        </p:attrNameLst>
                                      </p:cBhvr>
                                      <p:tavLst>
                                        <p:tav tm="0">
                                          <p:val>
                                            <p:strVal val="#ppt_x"/>
                                          </p:val>
                                        </p:tav>
                                        <p:tav tm="100000">
                                          <p:val>
                                            <p:strVal val="#ppt_x"/>
                                          </p:val>
                                        </p:tav>
                                      </p:tavLst>
                                    </p:anim>
                                    <p:anim calcmode="lin" valueType="num">
                                      <p:cBhvr>
                                        <p:cTn id="105" dur="720" decel="100000" fill="hold"/>
                                        <p:tgtEl>
                                          <p:spTgt spid="39"/>
                                        </p:tgtEl>
                                        <p:attrNameLst>
                                          <p:attrName>ppt_y</p:attrName>
                                        </p:attrNameLst>
                                      </p:cBhvr>
                                      <p:tavLst>
                                        <p:tav tm="0">
                                          <p:val>
                                            <p:strVal val="#ppt_y+1"/>
                                          </p:val>
                                        </p:tav>
                                        <p:tav tm="100000">
                                          <p:val>
                                            <p:strVal val="#ppt_y-.03"/>
                                          </p:val>
                                        </p:tav>
                                      </p:tavLst>
                                    </p:anim>
                                    <p:anim calcmode="lin" valueType="num">
                                      <p:cBhvr>
                                        <p:cTn id="106" dur="80" accel="100000" fill="hold">
                                          <p:stCondLst>
                                            <p:cond delay="720"/>
                                          </p:stCondLst>
                                        </p:cTn>
                                        <p:tgtEl>
                                          <p:spTgt spid="39"/>
                                        </p:tgtEl>
                                        <p:attrNameLst>
                                          <p:attrName>ppt_y</p:attrName>
                                        </p:attrNameLst>
                                      </p:cBhvr>
                                      <p:tavLst>
                                        <p:tav tm="0">
                                          <p:val>
                                            <p:strVal val="#ppt_y-.03"/>
                                          </p:val>
                                        </p:tav>
                                        <p:tav tm="100000">
                                          <p:val>
                                            <p:strVal val="#ppt_y"/>
                                          </p:val>
                                        </p:tav>
                                      </p:tavLst>
                                    </p:anim>
                                  </p:childTnLst>
                                </p:cTn>
                              </p:par>
                              <p:par>
                                <p:cTn id="107" presetID="37" presetClass="entr" presetSubtype="0" fill="hold" nodeType="withEffect">
                                  <p:stCondLst>
                                    <p:cond delay="30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800"/>
                                        <p:tgtEl>
                                          <p:spTgt spid="40"/>
                                        </p:tgtEl>
                                      </p:cBhvr>
                                    </p:animEffect>
                                    <p:anim calcmode="lin" valueType="num">
                                      <p:cBhvr>
                                        <p:cTn id="110" dur="800" fill="hold"/>
                                        <p:tgtEl>
                                          <p:spTgt spid="40"/>
                                        </p:tgtEl>
                                        <p:attrNameLst>
                                          <p:attrName>ppt_x</p:attrName>
                                        </p:attrNameLst>
                                      </p:cBhvr>
                                      <p:tavLst>
                                        <p:tav tm="0">
                                          <p:val>
                                            <p:strVal val="#ppt_x"/>
                                          </p:val>
                                        </p:tav>
                                        <p:tav tm="100000">
                                          <p:val>
                                            <p:strVal val="#ppt_x"/>
                                          </p:val>
                                        </p:tav>
                                      </p:tavLst>
                                    </p:anim>
                                    <p:anim calcmode="lin" valueType="num">
                                      <p:cBhvr>
                                        <p:cTn id="111" dur="720" decel="100000" fill="hold"/>
                                        <p:tgtEl>
                                          <p:spTgt spid="40"/>
                                        </p:tgtEl>
                                        <p:attrNameLst>
                                          <p:attrName>ppt_y</p:attrName>
                                        </p:attrNameLst>
                                      </p:cBhvr>
                                      <p:tavLst>
                                        <p:tav tm="0">
                                          <p:val>
                                            <p:strVal val="#ppt_y+1"/>
                                          </p:val>
                                        </p:tav>
                                        <p:tav tm="100000">
                                          <p:val>
                                            <p:strVal val="#ppt_y-.03"/>
                                          </p:val>
                                        </p:tav>
                                      </p:tavLst>
                                    </p:anim>
                                    <p:anim calcmode="lin" valueType="num">
                                      <p:cBhvr>
                                        <p:cTn id="112" dur="80" accel="100000" fill="hold">
                                          <p:stCondLst>
                                            <p:cond delay="720"/>
                                          </p:stCondLst>
                                        </p:cTn>
                                        <p:tgtEl>
                                          <p:spTgt spid="4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8" grpId="0" animBg="1"/>
      <p:bldP spid="49" grpId="0" animBg="1"/>
      <p:bldP spid="50" grpId="0" animBg="1"/>
      <p:bldP spid="53" grpId="0" animBg="1"/>
      <p:bldP spid="54" grpId="0" animBg="1"/>
      <p:bldP spid="55" grpId="0" animBg="1"/>
      <p:bldP spid="56" grpId="0" animBg="1"/>
      <p:bldP spid="63" grpId="0"/>
      <p:bldP spid="79" grpId="0"/>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id="{BE254EEE-8102-4FCF-A7A6-990E05325630}"/>
              </a:ext>
            </a:extLst>
          </p:cNvPr>
          <p:cNvGrpSpPr/>
          <p:nvPr/>
        </p:nvGrpSpPr>
        <p:grpSpPr>
          <a:xfrm>
            <a:off x="119336" y="126074"/>
            <a:ext cx="4680520" cy="613803"/>
            <a:chOff x="1271464" y="2420888"/>
            <a:chExt cx="4392488" cy="613803"/>
          </a:xfrm>
        </p:grpSpPr>
        <p:sp>
          <p:nvSpPr>
            <p:cNvPr id="10" name="矩形 2">
              <a:extLst>
                <a:ext uri="{FF2B5EF4-FFF2-40B4-BE49-F238E27FC236}">
                  <a16:creationId xmlns:a16="http://schemas.microsoft.com/office/drawing/2014/main" id="{896223CB-BA18-475E-BB23-419417A5322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a:extLst>
                <a:ext uri="{FF2B5EF4-FFF2-40B4-BE49-F238E27FC236}">
                  <a16:creationId xmlns:a16="http://schemas.microsoft.com/office/drawing/2014/main" id="{A5D76FD4-E846-4DD9-9A35-3D4424A5F193}"/>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B0FA21D0-2744-409D-BFD8-27EF78C52567}"/>
                  </a:ext>
                </a:extLst>
              </p:cNvPr>
              <p:cNvSpPr txBox="1"/>
              <p:nvPr/>
            </p:nvSpPr>
            <p:spPr>
              <a:xfrm>
                <a:off x="2855640" y="2636912"/>
                <a:ext cx="5365010" cy="1188723"/>
              </a:xfrm>
              <a:prstGeom prst="rect">
                <a:avLst/>
              </a:prstGeom>
              <a:noFill/>
              <a:ln w="9525">
                <a:noFill/>
              </a:ln>
            </p:spPr>
            <p:txBody>
              <a:bodyPr wrap="square">
                <a:spAutoFit/>
              </a:bodyPr>
              <a:lstStyle/>
              <a:p>
                <a:pPr indent="266647"/>
                <a:r>
                  <a:rPr lang="en-US" altLang="zh-CN" sz="2400" dirty="0">
                    <a:latin typeface="+mn-ea"/>
                    <a:ea typeface="+mn-ea"/>
                  </a:rPr>
                  <a:t>3.</a:t>
                </a:r>
                <a:r>
                  <a:rPr lang="zh-CN" altLang="en-US" sz="2400" dirty="0">
                    <a:latin typeface="+mn-ea"/>
                    <a:ea typeface="+mn-ea"/>
                  </a:rPr>
                  <a:t>产品合格率</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合格</m:t>
                        </m:r>
                        <m:r>
                          <a:rPr lang="zh-CN" altLang="en-US" sz="2400" i="1" smtClean="0">
                            <a:latin typeface="Cambria Math" panose="02040503050406030204" pitchFamily="18" charset="0"/>
                            <a:ea typeface="+mn-ea"/>
                            <a:cs typeface="Times New Roman" panose="02020603050405020304" pitchFamily="18" charset="0"/>
                          </a:rPr>
                          <m:t>产品数量</m:t>
                        </m:r>
                      </m:num>
                      <m:den>
                        <m:r>
                          <a:rPr lang="zh-CN" altLang="en-US" sz="2400" i="1">
                            <a:latin typeface="Cambria Math" panose="02040503050406030204" pitchFamily="18" charset="0"/>
                            <a:ea typeface="+mn-ea"/>
                            <a:cs typeface="Times New Roman" panose="02020603050405020304" pitchFamily="18" charset="0"/>
                          </a:rPr>
                          <m:t>总产品数量</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266647"/>
                <a:endParaRPr lang="en-US" altLang="en-US" sz="2400" dirty="0">
                  <a:latin typeface="+mn-ea"/>
                  <a:ea typeface="+mn-ea"/>
                  <a:cs typeface="Times New Roman" panose="02020603050405020304" pitchFamily="18" charset="0"/>
                </a:endParaRPr>
              </a:p>
            </p:txBody>
          </p:sp>
        </mc:Choice>
        <mc:Fallback xmlns="">
          <p:sp>
            <p:nvSpPr>
              <p:cNvPr id="14" name="文本框 13">
                <a:extLst>
                  <a:ext uri="{FF2B5EF4-FFF2-40B4-BE49-F238E27FC236}">
                    <a16:creationId xmlns:a16="http://schemas.microsoft.com/office/drawing/2014/main" id="{B0FA21D0-2744-409D-BFD8-27EF78C52567}"/>
                  </a:ext>
                </a:extLst>
              </p:cNvPr>
              <p:cNvSpPr txBox="1">
                <a:spLocks noRot="1" noChangeAspect="1" noMove="1" noResize="1" noEditPoints="1" noAdjustHandles="1" noChangeArrowheads="1" noChangeShapeType="1" noTextEdit="1"/>
              </p:cNvSpPr>
              <p:nvPr/>
            </p:nvSpPr>
            <p:spPr>
              <a:xfrm>
                <a:off x="2855640" y="2636912"/>
                <a:ext cx="5365010" cy="1188723"/>
              </a:xfrm>
              <a:prstGeom prst="rect">
                <a:avLst/>
              </a:prstGeom>
              <a:blipFill>
                <a:blip r:embed="rId2"/>
                <a:stretch>
                  <a:fillRect r="-681"/>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D42C4F2B-A39A-4D3F-A696-B94801672C4E}"/>
                  </a:ext>
                </a:extLst>
              </p:cNvPr>
              <p:cNvSpPr txBox="1"/>
              <p:nvPr/>
            </p:nvSpPr>
            <p:spPr>
              <a:xfrm>
                <a:off x="3251270" y="4806366"/>
                <a:ext cx="5365010" cy="1096390"/>
              </a:xfrm>
              <a:prstGeom prst="rect">
                <a:avLst/>
              </a:prstGeom>
              <a:noFill/>
            </p:spPr>
            <p:txBody>
              <a:bodyPr wrap="square" lIns="0" tIns="0" rIns="0" bIns="0" rtlCol="0" anchor="t">
                <a:spAutoFit/>
              </a:bodyPr>
              <a:lstStyle/>
              <a:p>
                <a:r>
                  <a:rPr lang="en-US" altLang="zh-CN" sz="2400" dirty="0">
                    <a:latin typeface="+mn-ea"/>
                    <a:ea typeface="+mn-ea"/>
                    <a:sym typeface="+mn-ea"/>
                  </a:rPr>
                  <a:t>4.</a:t>
                </a:r>
                <a:r>
                  <a:rPr lang="zh-CN" altLang="en-US" sz="2400" dirty="0">
                    <a:latin typeface="+mn-ea"/>
                    <a:ea typeface="+mn-ea"/>
                    <a:sym typeface="+mn-ea"/>
                  </a:rPr>
                  <a:t>存货周转率</a:t>
                </a:r>
                <a:r>
                  <a:rPr lang="en-US" sz="2400" dirty="0">
                    <a:latin typeface="+mn-ea"/>
                    <a:ea typeface="+mn-ea"/>
                    <a:cs typeface="Times New Roman" panose="02020603050405020304" pitchFamily="18" charset="0"/>
                    <a:sym typeface="+mn-ea"/>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营业收入</m:t>
                        </m:r>
                      </m:num>
                      <m:den>
                        <m:r>
                          <a:rPr lang="zh-CN" altLang="en-US" sz="2400" i="1">
                            <a:latin typeface="Cambria Math" panose="02040503050406030204" pitchFamily="18" charset="0"/>
                            <a:ea typeface="+mn-ea"/>
                            <a:cs typeface="Times New Roman" panose="02020603050405020304" pitchFamily="18" charset="0"/>
                          </a:rPr>
                          <m:t>存货平均余额</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endParaRPr lang="en-US" altLang="en-US" sz="2400" dirty="0">
                  <a:latin typeface="+mn-ea"/>
                  <a:ea typeface="+mn-ea"/>
                  <a:cs typeface="Times New Roman" panose="02020603050405020304" pitchFamily="18" charset="0"/>
                  <a:sym typeface="+mn-ea"/>
                </a:endParaRPr>
              </a:p>
            </p:txBody>
          </p:sp>
        </mc:Choice>
        <mc:Fallback xmlns="">
          <p:sp>
            <p:nvSpPr>
              <p:cNvPr id="17" name="文本框 16">
                <a:extLst>
                  <a:ext uri="{FF2B5EF4-FFF2-40B4-BE49-F238E27FC236}">
                    <a16:creationId xmlns:a16="http://schemas.microsoft.com/office/drawing/2014/main" id="{D42C4F2B-A39A-4D3F-A696-B94801672C4E}"/>
                  </a:ext>
                </a:extLst>
              </p:cNvPr>
              <p:cNvSpPr txBox="1">
                <a:spLocks noRot="1" noChangeAspect="1" noMove="1" noResize="1" noEditPoints="1" noAdjustHandles="1" noChangeArrowheads="1" noChangeShapeType="1" noTextEdit="1"/>
              </p:cNvSpPr>
              <p:nvPr/>
            </p:nvSpPr>
            <p:spPr>
              <a:xfrm>
                <a:off x="3251270" y="4806366"/>
                <a:ext cx="5365010" cy="1096390"/>
              </a:xfrm>
              <a:prstGeom prst="rect">
                <a:avLst/>
              </a:prstGeom>
              <a:blipFill>
                <a:blip r:embed="rId3"/>
                <a:stretch>
                  <a:fillRect l="-3409"/>
                </a:stretch>
              </a:blipFill>
            </p:spPr>
            <p:txBody>
              <a:bodyPr/>
              <a:lstStyle/>
              <a:p>
                <a:r>
                  <a:rPr lang="zh-CN" altLang="en-US">
                    <a:noFill/>
                  </a:rPr>
                  <a:t> </a:t>
                </a:r>
              </a:p>
            </p:txBody>
          </p:sp>
        </mc:Fallback>
      </mc:AlternateContent>
      <p:grpSp>
        <p:nvGrpSpPr>
          <p:cNvPr id="13" name="组合 8">
            <a:extLst>
              <a:ext uri="{FF2B5EF4-FFF2-40B4-BE49-F238E27FC236}">
                <a16:creationId xmlns:a16="http://schemas.microsoft.com/office/drawing/2014/main" id="{1C0B875B-8897-433C-B6C7-43C552ED758A}"/>
              </a:ext>
            </a:extLst>
          </p:cNvPr>
          <p:cNvGrpSpPr>
            <a:grpSpLocks/>
          </p:cNvGrpSpPr>
          <p:nvPr/>
        </p:nvGrpSpPr>
        <p:grpSpPr bwMode="auto">
          <a:xfrm>
            <a:off x="975535" y="1178692"/>
            <a:ext cx="4904441" cy="504827"/>
            <a:chOff x="416496" y="1196750"/>
            <a:chExt cx="2144688" cy="504058"/>
          </a:xfrm>
        </p:grpSpPr>
        <p:sp>
          <p:nvSpPr>
            <p:cNvPr id="15" name="矩形 14">
              <a:extLst>
                <a:ext uri="{FF2B5EF4-FFF2-40B4-BE49-F238E27FC236}">
                  <a16:creationId xmlns:a16="http://schemas.microsoft.com/office/drawing/2014/main" id="{E21D87A4-09DB-4F4B-ABC0-8295CF22BE67}"/>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7">
              <a:extLst>
                <a:ext uri="{FF2B5EF4-FFF2-40B4-BE49-F238E27FC236}">
                  <a16:creationId xmlns:a16="http://schemas.microsoft.com/office/drawing/2014/main" id="{27046053-AD49-449A-A71E-D6B25906F0C5}"/>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内部业务流程维度指标体系</a:t>
              </a:r>
            </a:p>
          </p:txBody>
        </p:sp>
      </p:grpSp>
    </p:spTree>
    <p:extLst>
      <p:ext uri="{BB962C8B-B14F-4D97-AF65-F5344CB8AC3E}">
        <p14:creationId xmlns:p14="http://schemas.microsoft.com/office/powerpoint/2010/main" val="3187587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316DF678-86BC-4224-844A-C35A9CDA7B3E}"/>
              </a:ext>
            </a:extLst>
          </p:cNvPr>
          <p:cNvGrpSpPr/>
          <p:nvPr/>
        </p:nvGrpSpPr>
        <p:grpSpPr>
          <a:xfrm>
            <a:off x="119336" y="126074"/>
            <a:ext cx="4680520" cy="613803"/>
            <a:chOff x="1271464" y="2420888"/>
            <a:chExt cx="4392488" cy="613803"/>
          </a:xfrm>
        </p:grpSpPr>
        <p:sp>
          <p:nvSpPr>
            <p:cNvPr id="9" name="矩形 2">
              <a:extLst>
                <a:ext uri="{FF2B5EF4-FFF2-40B4-BE49-F238E27FC236}">
                  <a16:creationId xmlns:a16="http://schemas.microsoft.com/office/drawing/2014/main" id="{AB8723FC-4C57-4C14-97A2-C2E6C880C8A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9224A791-227D-4297-B346-0AC1C591A060}"/>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2" name="组合 8">
            <a:extLst>
              <a:ext uri="{FF2B5EF4-FFF2-40B4-BE49-F238E27FC236}">
                <a16:creationId xmlns:a16="http://schemas.microsoft.com/office/drawing/2014/main" id="{E067C32A-B5F9-4C96-8799-6CD3112C47BC}"/>
              </a:ext>
            </a:extLst>
          </p:cNvPr>
          <p:cNvGrpSpPr>
            <a:grpSpLocks/>
          </p:cNvGrpSpPr>
          <p:nvPr/>
        </p:nvGrpSpPr>
        <p:grpSpPr bwMode="auto">
          <a:xfrm>
            <a:off x="1847528" y="1178692"/>
            <a:ext cx="4032448" cy="504827"/>
            <a:chOff x="416496" y="1196750"/>
            <a:chExt cx="2144688" cy="504058"/>
          </a:xfrm>
        </p:grpSpPr>
        <p:sp>
          <p:nvSpPr>
            <p:cNvPr id="13" name="矩形 12">
              <a:extLst>
                <a:ext uri="{FF2B5EF4-FFF2-40B4-BE49-F238E27FC236}">
                  <a16:creationId xmlns:a16="http://schemas.microsoft.com/office/drawing/2014/main" id="{396C8F02-CB5D-43F1-8C2C-7DBBFE89701E}"/>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a:extLst>
                <a:ext uri="{FF2B5EF4-FFF2-40B4-BE49-F238E27FC236}">
                  <a16:creationId xmlns:a16="http://schemas.microsoft.com/office/drawing/2014/main" id="{D53D4E96-AB79-4BC0-84FA-970EEB4E25C2}"/>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学习与成长维度指标体系</a:t>
              </a:r>
            </a:p>
          </p:txBody>
        </p:sp>
      </p:grpSp>
      <p:sp>
        <p:nvSpPr>
          <p:cNvPr id="11" name="矩形 5">
            <a:extLst>
              <a:ext uri="{FF2B5EF4-FFF2-40B4-BE49-F238E27FC236}">
                <a16:creationId xmlns:a16="http://schemas.microsoft.com/office/drawing/2014/main" id="{EE8CCB5F-6775-4622-A663-02646BE84E5B}"/>
              </a:ext>
            </a:extLst>
          </p:cNvPr>
          <p:cNvSpPr/>
          <p:nvPr/>
        </p:nvSpPr>
        <p:spPr>
          <a:xfrm rot="2919292">
            <a:off x="6095705" y="3570667"/>
            <a:ext cx="796679" cy="73189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5" name="矩形 5">
            <a:extLst>
              <a:ext uri="{FF2B5EF4-FFF2-40B4-BE49-F238E27FC236}">
                <a16:creationId xmlns:a16="http://schemas.microsoft.com/office/drawing/2014/main" id="{53FD6577-FED9-431E-BFB8-95B35DFA0747}"/>
              </a:ext>
            </a:extLst>
          </p:cNvPr>
          <p:cNvSpPr/>
          <p:nvPr/>
        </p:nvSpPr>
        <p:spPr>
          <a:xfrm rot="18719445">
            <a:off x="4962679" y="3504530"/>
            <a:ext cx="796679" cy="73189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id="{3FCE7D80-F931-41F9-AB28-A64D5FE0A251}"/>
              </a:ext>
            </a:extLst>
          </p:cNvPr>
          <p:cNvGrpSpPr/>
          <p:nvPr/>
        </p:nvGrpSpPr>
        <p:grpSpPr>
          <a:xfrm>
            <a:off x="4415889" y="2963885"/>
            <a:ext cx="1007850" cy="1007850"/>
            <a:chOff x="4416945" y="2276872"/>
            <a:chExt cx="1008112" cy="1008112"/>
          </a:xfrm>
        </p:grpSpPr>
        <p:sp>
          <p:nvSpPr>
            <p:cNvPr id="17" name="椭圆 16">
              <a:extLst>
                <a:ext uri="{FF2B5EF4-FFF2-40B4-BE49-F238E27FC236}">
                  <a16:creationId xmlns:a16="http://schemas.microsoft.com/office/drawing/2014/main" id="{4300C2BC-081E-4C3F-9A9B-BF94B4A2569A}"/>
                </a:ext>
              </a:extLst>
            </p:cNvPr>
            <p:cNvSpPr/>
            <p:nvPr/>
          </p:nvSpPr>
          <p:spPr>
            <a:xfrm>
              <a:off x="4416945" y="2276872"/>
              <a:ext cx="1008112" cy="100811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8" name="Freeform 92">
              <a:extLst>
                <a:ext uri="{FF2B5EF4-FFF2-40B4-BE49-F238E27FC236}">
                  <a16:creationId xmlns:a16="http://schemas.microsoft.com/office/drawing/2014/main" id="{27A26F77-5A7D-4554-BDC7-2A5BD6E668E1}"/>
                </a:ext>
              </a:extLst>
            </p:cNvPr>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91416" tIns="45708" rIns="91416" bIns="45708" numCol="1" anchor="t" anchorCtr="0" compatLnSpc="1"/>
            <a:lstStyle/>
            <a:p>
              <a:endParaRPr lang="zh-CN" altLang="en-US" sz="2000">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a16="http://schemas.microsoft.com/office/drawing/2014/main" id="{EDFFBAA9-62F7-464B-AE28-FBEDA3F25A0F}"/>
              </a:ext>
            </a:extLst>
          </p:cNvPr>
          <p:cNvGrpSpPr/>
          <p:nvPr/>
        </p:nvGrpSpPr>
        <p:grpSpPr>
          <a:xfrm>
            <a:off x="5289213" y="3755768"/>
            <a:ext cx="1285482" cy="1285482"/>
            <a:chOff x="5290496" y="3068960"/>
            <a:chExt cx="1285817" cy="1285817"/>
          </a:xfrm>
        </p:grpSpPr>
        <p:sp>
          <p:nvSpPr>
            <p:cNvPr id="20" name="椭圆 19">
              <a:extLst>
                <a:ext uri="{FF2B5EF4-FFF2-40B4-BE49-F238E27FC236}">
                  <a16:creationId xmlns:a16="http://schemas.microsoft.com/office/drawing/2014/main" id="{9B53A078-3892-43C2-8A43-0A3071969442}"/>
                </a:ext>
              </a:extLst>
            </p:cNvPr>
            <p:cNvSpPr/>
            <p:nvPr/>
          </p:nvSpPr>
          <p:spPr>
            <a:xfrm>
              <a:off x="5290496" y="3068960"/>
              <a:ext cx="1285817" cy="128581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1" name="Freeform 90">
              <a:extLst>
                <a:ext uri="{FF2B5EF4-FFF2-40B4-BE49-F238E27FC236}">
                  <a16:creationId xmlns:a16="http://schemas.microsoft.com/office/drawing/2014/main" id="{7CBDD38C-BC35-4792-8491-3F6DFA13E985}"/>
                </a:ext>
              </a:extLst>
            </p:cNvPr>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91416" tIns="45708" rIns="91416" bIns="45708" numCol="1" anchor="t" anchorCtr="0" compatLnSpc="1"/>
            <a:lstStyle/>
            <a:p>
              <a:endParaRPr lang="zh-CN" altLang="en-US" sz="2000">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a16="http://schemas.microsoft.com/office/drawing/2014/main" id="{35FD727C-4D6A-44BB-80A8-7B4EDE204350}"/>
              </a:ext>
            </a:extLst>
          </p:cNvPr>
          <p:cNvGrpSpPr/>
          <p:nvPr/>
        </p:nvGrpSpPr>
        <p:grpSpPr>
          <a:xfrm>
            <a:off x="6456040" y="2564904"/>
            <a:ext cx="1511774" cy="1511774"/>
            <a:chOff x="6457627" y="1877786"/>
            <a:chExt cx="1512168" cy="1512168"/>
          </a:xfrm>
        </p:grpSpPr>
        <p:sp>
          <p:nvSpPr>
            <p:cNvPr id="23" name="椭圆 22">
              <a:extLst>
                <a:ext uri="{FF2B5EF4-FFF2-40B4-BE49-F238E27FC236}">
                  <a16:creationId xmlns:a16="http://schemas.microsoft.com/office/drawing/2014/main" id="{D6C020A8-B4AA-49F0-BEB6-8B00098D97D8}"/>
                </a:ext>
              </a:extLst>
            </p:cNvPr>
            <p:cNvSpPr/>
            <p:nvPr/>
          </p:nvSpPr>
          <p:spPr>
            <a:xfrm>
              <a:off x="6457627" y="1877786"/>
              <a:ext cx="1512168" cy="151216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4" name="Freeform 96">
              <a:extLst>
                <a:ext uri="{FF2B5EF4-FFF2-40B4-BE49-F238E27FC236}">
                  <a16:creationId xmlns:a16="http://schemas.microsoft.com/office/drawing/2014/main" id="{65D23FF1-647D-4598-921F-7C488BDA69AB}"/>
                </a:ext>
              </a:extLst>
            </p:cNvPr>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91416" tIns="45708" rIns="91416" bIns="45708" numCol="1" anchor="t" anchorCtr="0" compatLnSpc="1"/>
            <a:lstStyle/>
            <a:p>
              <a:endParaRPr lang="zh-CN" altLang="en-US" sz="2000">
                <a:latin typeface="微软雅黑" panose="020B0503020204020204" pitchFamily="34" charset="-122"/>
                <a:ea typeface="微软雅黑" panose="020B0503020204020204" pitchFamily="34" charset="-122"/>
              </a:endParaRPr>
            </a:p>
          </p:txBody>
        </p:sp>
      </p:grpSp>
      <p:sp>
        <p:nvSpPr>
          <p:cNvPr id="25" name="弧形 24">
            <a:extLst>
              <a:ext uri="{FF2B5EF4-FFF2-40B4-BE49-F238E27FC236}">
                <a16:creationId xmlns:a16="http://schemas.microsoft.com/office/drawing/2014/main" id="{3F955B09-E2D6-4CB6-A34F-157BA6870FDA}"/>
              </a:ext>
            </a:extLst>
          </p:cNvPr>
          <p:cNvSpPr/>
          <p:nvPr/>
        </p:nvSpPr>
        <p:spPr>
          <a:xfrm rot="15231781">
            <a:off x="4175539" y="2829475"/>
            <a:ext cx="1328329" cy="1328329"/>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6" name="弧形 25">
            <a:extLst>
              <a:ext uri="{FF2B5EF4-FFF2-40B4-BE49-F238E27FC236}">
                <a16:creationId xmlns:a16="http://schemas.microsoft.com/office/drawing/2014/main" id="{4D936325-0986-4715-858E-BB945333CB34}"/>
              </a:ext>
            </a:extLst>
          </p:cNvPr>
          <p:cNvSpPr/>
          <p:nvPr/>
        </p:nvSpPr>
        <p:spPr>
          <a:xfrm rot="8176387">
            <a:off x="5217930" y="3736451"/>
            <a:ext cx="1546283" cy="1546283"/>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27" name="椭圆 26">
            <a:extLst>
              <a:ext uri="{FF2B5EF4-FFF2-40B4-BE49-F238E27FC236}">
                <a16:creationId xmlns:a16="http://schemas.microsoft.com/office/drawing/2014/main" id="{03115FAB-6BBF-4111-A6A7-7FDFA2F5B1C1}"/>
              </a:ext>
            </a:extLst>
          </p:cNvPr>
          <p:cNvSpPr/>
          <p:nvPr/>
        </p:nvSpPr>
        <p:spPr>
          <a:xfrm>
            <a:off x="4659729" y="2696237"/>
            <a:ext cx="359946" cy="359946"/>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8" name="标题 4">
            <a:extLst>
              <a:ext uri="{FF2B5EF4-FFF2-40B4-BE49-F238E27FC236}">
                <a16:creationId xmlns:a16="http://schemas.microsoft.com/office/drawing/2014/main" id="{F3BAB9E1-2755-4C2D-9988-0CF8605A732E}"/>
              </a:ext>
            </a:extLst>
          </p:cNvPr>
          <p:cNvSpPr txBox="1"/>
          <p:nvPr/>
        </p:nvSpPr>
        <p:spPr>
          <a:xfrm>
            <a:off x="4616861" y="2706937"/>
            <a:ext cx="445682"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01</a:t>
            </a:r>
          </a:p>
        </p:txBody>
      </p:sp>
      <p:sp>
        <p:nvSpPr>
          <p:cNvPr id="29" name="椭圆 28">
            <a:extLst>
              <a:ext uri="{FF2B5EF4-FFF2-40B4-BE49-F238E27FC236}">
                <a16:creationId xmlns:a16="http://schemas.microsoft.com/office/drawing/2014/main" id="{9A5458E7-7E4C-400F-A538-8A488A3B4296}"/>
              </a:ext>
            </a:extLst>
          </p:cNvPr>
          <p:cNvSpPr/>
          <p:nvPr/>
        </p:nvSpPr>
        <p:spPr>
          <a:xfrm>
            <a:off x="5189354" y="4680928"/>
            <a:ext cx="359946" cy="359946"/>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30" name="标题 4">
            <a:extLst>
              <a:ext uri="{FF2B5EF4-FFF2-40B4-BE49-F238E27FC236}">
                <a16:creationId xmlns:a16="http://schemas.microsoft.com/office/drawing/2014/main" id="{EA7775B3-D0AC-4D4D-AC63-F84DEE80E27E}"/>
              </a:ext>
            </a:extLst>
          </p:cNvPr>
          <p:cNvSpPr txBox="1"/>
          <p:nvPr/>
        </p:nvSpPr>
        <p:spPr>
          <a:xfrm>
            <a:off x="5146486" y="4691627"/>
            <a:ext cx="445682"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02</a:t>
            </a:r>
          </a:p>
        </p:txBody>
      </p:sp>
      <p:sp>
        <p:nvSpPr>
          <p:cNvPr id="31" name="椭圆 30">
            <a:extLst>
              <a:ext uri="{FF2B5EF4-FFF2-40B4-BE49-F238E27FC236}">
                <a16:creationId xmlns:a16="http://schemas.microsoft.com/office/drawing/2014/main" id="{6D219335-BA45-4396-96A2-CB17BF74D484}"/>
              </a:ext>
            </a:extLst>
          </p:cNvPr>
          <p:cNvSpPr/>
          <p:nvPr/>
        </p:nvSpPr>
        <p:spPr>
          <a:xfrm>
            <a:off x="7277043" y="2315982"/>
            <a:ext cx="359946" cy="359946"/>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32" name="标题 4">
            <a:extLst>
              <a:ext uri="{FF2B5EF4-FFF2-40B4-BE49-F238E27FC236}">
                <a16:creationId xmlns:a16="http://schemas.microsoft.com/office/drawing/2014/main" id="{8B195A45-7699-4F9A-BB0C-A1FE95F5E74E}"/>
              </a:ext>
            </a:extLst>
          </p:cNvPr>
          <p:cNvSpPr txBox="1"/>
          <p:nvPr/>
        </p:nvSpPr>
        <p:spPr>
          <a:xfrm>
            <a:off x="7234175" y="2326682"/>
            <a:ext cx="445682"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03</a:t>
            </a:r>
          </a:p>
        </p:txBody>
      </p:sp>
      <p:sp>
        <p:nvSpPr>
          <p:cNvPr id="33" name="矩形 32">
            <a:extLst>
              <a:ext uri="{FF2B5EF4-FFF2-40B4-BE49-F238E27FC236}">
                <a16:creationId xmlns:a16="http://schemas.microsoft.com/office/drawing/2014/main" id="{0C380EAE-BFC2-478C-AA83-7D657D722C84}"/>
              </a:ext>
            </a:extLst>
          </p:cNvPr>
          <p:cNvSpPr/>
          <p:nvPr/>
        </p:nvSpPr>
        <p:spPr>
          <a:xfrm>
            <a:off x="2574733" y="2660657"/>
            <a:ext cx="2384891" cy="399869"/>
          </a:xfrm>
          <a:prstGeom prst="rect">
            <a:avLst/>
          </a:prstGeom>
        </p:spPr>
        <p:txBody>
          <a:bodyPr wrap="square" lIns="91407" tIns="45704" rIns="91407" bIns="45704">
            <a:spAutoFit/>
          </a:bodyPr>
          <a:lstStyle/>
          <a:p>
            <a:pPr marL="0" lvl="1"/>
            <a:r>
              <a:rPr lang="zh-CN" altLang="en-US" sz="2000" b="1" dirty="0">
                <a:solidFill>
                  <a:srgbClr val="2F5EB0"/>
                </a:solidFill>
                <a:latin typeface="微软雅黑" panose="020B0503020204020204" pitchFamily="34" charset="-122"/>
                <a:ea typeface="微软雅黑" panose="020B0503020204020204" pitchFamily="34" charset="-122"/>
              </a:rPr>
              <a:t>员工保持率</a:t>
            </a:r>
          </a:p>
        </p:txBody>
      </p:sp>
      <p:sp>
        <p:nvSpPr>
          <p:cNvPr id="35" name="矩形 34">
            <a:extLst>
              <a:ext uri="{FF2B5EF4-FFF2-40B4-BE49-F238E27FC236}">
                <a16:creationId xmlns:a16="http://schemas.microsoft.com/office/drawing/2014/main" id="{D1F1107E-F794-4A74-B43E-DAA9E7FFDC92}"/>
              </a:ext>
            </a:extLst>
          </p:cNvPr>
          <p:cNvSpPr/>
          <p:nvPr/>
        </p:nvSpPr>
        <p:spPr>
          <a:xfrm>
            <a:off x="3797440" y="5051573"/>
            <a:ext cx="2145711" cy="399869"/>
          </a:xfrm>
          <a:prstGeom prst="rect">
            <a:avLst/>
          </a:prstGeom>
        </p:spPr>
        <p:txBody>
          <a:bodyPr wrap="square" lIns="91407" tIns="45704" rIns="91407" bIns="45704">
            <a:spAutoFit/>
          </a:bodyPr>
          <a:lstStyle/>
          <a:p>
            <a:pPr marL="0" lvl="1"/>
            <a:r>
              <a:rPr lang="zh-CN" altLang="en-US" sz="2000" b="1" dirty="0">
                <a:solidFill>
                  <a:srgbClr val="2F5EB0"/>
                </a:solidFill>
                <a:latin typeface="微软雅黑" panose="020B0503020204020204" pitchFamily="34" charset="-122"/>
                <a:ea typeface="微软雅黑" panose="020B0503020204020204" pitchFamily="34" charset="-122"/>
              </a:rPr>
              <a:t>员工生产率</a:t>
            </a:r>
          </a:p>
        </p:txBody>
      </p:sp>
      <p:sp>
        <p:nvSpPr>
          <p:cNvPr id="37" name="矩形 36">
            <a:extLst>
              <a:ext uri="{FF2B5EF4-FFF2-40B4-BE49-F238E27FC236}">
                <a16:creationId xmlns:a16="http://schemas.microsoft.com/office/drawing/2014/main" id="{F6FCDDCB-F582-47AD-BE5F-0338DB17856E}"/>
              </a:ext>
            </a:extLst>
          </p:cNvPr>
          <p:cNvSpPr/>
          <p:nvPr/>
        </p:nvSpPr>
        <p:spPr>
          <a:xfrm>
            <a:off x="7824192" y="2286760"/>
            <a:ext cx="2275803" cy="399869"/>
          </a:xfrm>
          <a:prstGeom prst="rect">
            <a:avLst/>
          </a:prstGeom>
        </p:spPr>
        <p:txBody>
          <a:bodyPr wrap="square" lIns="91407" tIns="45704" rIns="91407" bIns="45704">
            <a:spAutoFit/>
          </a:bodyPr>
          <a:lstStyle/>
          <a:p>
            <a:pPr marL="0" lvl="1"/>
            <a:r>
              <a:rPr lang="zh-CN" altLang="en-US" sz="2000" b="1" dirty="0">
                <a:solidFill>
                  <a:srgbClr val="2F5EB0"/>
                </a:solidFill>
                <a:latin typeface="微软雅黑" panose="020B0503020204020204" pitchFamily="34" charset="-122"/>
                <a:ea typeface="微软雅黑" panose="020B0503020204020204" pitchFamily="34" charset="-122"/>
              </a:rPr>
              <a:t>培训计划完成率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nodeType="withEffect">
                                  <p:stCondLst>
                                    <p:cond delay="50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53" presetClass="entr" presetSubtype="16" fill="hold" nodeType="withEffect">
                                  <p:stCondLst>
                                    <p:cond delay="50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100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par>
                                <p:cTn id="29" presetID="53" presetClass="entr" presetSubtype="16" fill="hold" grpId="0" nodeType="withEffect">
                                  <p:stCondLst>
                                    <p:cond delay="15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33"/>
                                        </p:tgtEl>
                                        <p:attrNameLst>
                                          <p:attrName>style.visibility</p:attrName>
                                        </p:attrNameLst>
                                      </p:cBhvr>
                                      <p:to>
                                        <p:strVal val="visible"/>
                                      </p:to>
                                    </p:set>
                                    <p:animEffect transition="in" filter="randombar(horizontal)">
                                      <p:cBhvr>
                                        <p:cTn id="61" dur="400"/>
                                        <p:tgtEl>
                                          <p:spTgt spid="33"/>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up)">
                                      <p:cBhvr>
                                        <p:cTn id="65" dur="500"/>
                                        <p:tgtEl>
                                          <p:spTgt spid="25"/>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400"/>
                                        <p:tgtEl>
                                          <p:spTgt spid="35"/>
                                        </p:tgtEl>
                                      </p:cBhvr>
                                    </p:animEffect>
                                  </p:childTnLst>
                                </p:cTn>
                              </p:par>
                            </p:childTnLst>
                          </p:cTn>
                        </p:par>
                        <p:par>
                          <p:cTn id="69" fill="hold">
                            <p:stCondLst>
                              <p:cond delay="3300"/>
                            </p:stCondLst>
                            <p:childTnLst>
                              <p:par>
                                <p:cTn id="70" presetID="22" presetClass="entr" presetSubtype="8"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37"/>
                                        </p:tgtEl>
                                        <p:attrNameLst>
                                          <p:attrName>style.visibility</p:attrName>
                                        </p:attrNameLst>
                                      </p:cBhvr>
                                      <p:to>
                                        <p:strVal val="visible"/>
                                      </p:to>
                                    </p:set>
                                    <p:animEffect transition="in" filter="randombar(horizontal)">
                                      <p:cBhvr>
                                        <p:cTn id="75"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25" grpId="0" animBg="1"/>
      <p:bldP spid="26" grpId="0" animBg="1"/>
      <p:bldP spid="27" grpId="0" animBg="1"/>
      <p:bldP spid="28" grpId="0"/>
      <p:bldP spid="29" grpId="0" animBg="1"/>
      <p:bldP spid="30" grpId="0"/>
      <p:bldP spid="31" grpId="0" animBg="1"/>
      <p:bldP spid="32" grpId="0"/>
      <p:bldP spid="33" grpId="0"/>
      <p:bldP spid="35"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868754" y="3988164"/>
            <a:ext cx="4871227" cy="738334"/>
          </a:xfrm>
          <a:prstGeom prst="rect">
            <a:avLst/>
          </a:prstGeom>
          <a:noFill/>
        </p:spPr>
        <p:txBody>
          <a:bodyPr wrap="square" lIns="0" tIns="0" rIns="0" bIns="0" rtlCol="0" anchor="t">
            <a:spAutoFit/>
          </a:bodyPr>
          <a:lstStyle/>
          <a:p>
            <a:r>
              <a:rPr lang="zh-CN" altLang="en-US" sz="2400" dirty="0">
                <a:latin typeface="+mn-ea"/>
                <a:ea typeface="+mn-ea"/>
                <a:sym typeface="+mn-ea"/>
              </a:rPr>
              <a:t>（</a:t>
            </a:r>
            <a:r>
              <a:rPr lang="en-US" altLang="zh-CN" sz="2400" dirty="0">
                <a:latin typeface="+mn-ea"/>
                <a:ea typeface="+mn-ea"/>
                <a:sym typeface="+mn-ea"/>
              </a:rPr>
              <a:t>1</a:t>
            </a:r>
            <a:r>
              <a:rPr lang="zh-CN" altLang="en-US" sz="2400" dirty="0">
                <a:latin typeface="+mn-ea"/>
                <a:ea typeface="+mn-ea"/>
                <a:sym typeface="+mn-ea"/>
              </a:rPr>
              <a:t>）员工保持率</a:t>
            </a:r>
            <a:r>
              <a:rPr lang="en-US" altLang="zh-CN" sz="2400" dirty="0">
                <a:latin typeface="+mn-ea"/>
                <a:ea typeface="+mn-ea"/>
                <a:cs typeface="Times New Roman" panose="02020603050405020304" pitchFamily="18" charset="0"/>
                <a:sym typeface="+mn-ea"/>
              </a:rPr>
              <a:t>=1-</a:t>
            </a:r>
            <a:r>
              <a:rPr lang="zh-CN" altLang="en-US" sz="2400" dirty="0">
                <a:latin typeface="+mn-ea"/>
                <a:ea typeface="+mn-ea"/>
                <a:cs typeface="Times New Roman" panose="02020603050405020304" pitchFamily="18" charset="0"/>
                <a:sym typeface="+mn-ea"/>
              </a:rPr>
              <a:t>员工流失率</a:t>
            </a:r>
            <a:endParaRPr lang="zh-CN" altLang="en-US" sz="2400" dirty="0">
              <a:latin typeface="+mn-ea"/>
              <a:ea typeface="+mn-ea"/>
              <a:sym typeface="+mn-ea"/>
            </a:endParaRPr>
          </a:p>
          <a:p>
            <a:endParaRPr lang="zh-CN" altLang="en-US" sz="2400" dirty="0">
              <a:latin typeface="+mn-ea"/>
              <a:ea typeface="+mn-ea"/>
              <a:sym typeface="+mn-ea"/>
            </a:endParaRPr>
          </a:p>
        </p:txBody>
      </p:sp>
      <mc:AlternateContent xmlns:mc="http://schemas.openxmlformats.org/markup-compatibility/2006" xmlns:a14="http://schemas.microsoft.com/office/drawing/2010/main">
        <mc:Choice Requires="a14">
          <p:sp>
            <p:nvSpPr>
              <p:cNvPr id="3" name="文本框 2"/>
              <p:cNvSpPr txBox="1"/>
              <p:nvPr/>
            </p:nvSpPr>
            <p:spPr>
              <a:xfrm>
                <a:off x="1559496" y="4839089"/>
                <a:ext cx="7753470" cy="1095749"/>
              </a:xfrm>
              <a:prstGeom prst="rect">
                <a:avLst/>
              </a:prstGeom>
              <a:noFill/>
            </p:spPr>
            <p:txBody>
              <a:bodyPr wrap="square" lIns="0" tIns="0" rIns="0" bIns="0" rtlCol="0" anchor="t">
                <a:spAutoFit/>
              </a:bodyPr>
              <a:lstStyle/>
              <a:p>
                <a:pPr indent="355529"/>
                <a:r>
                  <a:rPr lang="zh-CN" altLang="en-US" sz="2400" dirty="0">
                    <a:latin typeface="+mn-ea"/>
                    <a:ea typeface="+mn-ea"/>
                    <a:sym typeface="+mn-ea"/>
                  </a:rPr>
                  <a:t>（</a:t>
                </a:r>
                <a:r>
                  <a:rPr lang="en-US" altLang="zh-CN" sz="2400" dirty="0">
                    <a:latin typeface="+mn-ea"/>
                    <a:ea typeface="+mn-ea"/>
                    <a:sym typeface="+mn-ea"/>
                  </a:rPr>
                  <a:t>2</a:t>
                </a:r>
                <a:r>
                  <a:rPr lang="zh-CN" altLang="en-US" sz="2400" dirty="0">
                    <a:latin typeface="+mn-ea"/>
                    <a:ea typeface="+mn-ea"/>
                    <a:sym typeface="+mn-ea"/>
                  </a:rPr>
                  <a:t>）员工流失率</a:t>
                </a:r>
                <a:r>
                  <a:rPr lang="en-US" sz="2400" dirty="0">
                    <a:latin typeface="+mn-ea"/>
                    <a:ea typeface="+mn-ea"/>
                    <a:cs typeface="Times New Roman" panose="02020603050405020304" pitchFamily="18" charset="0"/>
                    <a:sym typeface="+mn-ea"/>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本期离职</m:t>
                        </m:r>
                        <m:r>
                          <a:rPr lang="zh-CN" altLang="en-US" sz="2400" i="1" smtClean="0">
                            <a:latin typeface="Cambria Math" panose="02040503050406030204" pitchFamily="18" charset="0"/>
                            <a:ea typeface="+mn-ea"/>
                            <a:cs typeface="Times New Roman" panose="02020603050405020304" pitchFamily="18" charset="0"/>
                          </a:rPr>
                          <m:t>员工人数</m:t>
                        </m:r>
                      </m:num>
                      <m:den>
                        <m:r>
                          <a:rPr lang="zh-CN" altLang="en-US" sz="2400" i="1">
                            <a:latin typeface="Cambria Math" panose="02040503050406030204" pitchFamily="18" charset="0"/>
                            <a:ea typeface="+mn-ea"/>
                            <a:cs typeface="Times New Roman" panose="02020603050405020304" pitchFamily="18" charset="0"/>
                          </a:rPr>
                          <m:t>员工平均人数</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355529"/>
                <a:endParaRPr lang="en-US" altLang="en-US" sz="2400" dirty="0">
                  <a:latin typeface="+mn-ea"/>
                  <a:ea typeface="+mn-ea"/>
                  <a:cs typeface="Times New Roman" panose="02020603050405020304" pitchFamily="18" charset="0"/>
                  <a:sym typeface="+mn-ea"/>
                </a:endParaRPr>
              </a:p>
            </p:txBody>
          </p:sp>
        </mc:Choice>
        <mc:Fallback xmlns="">
          <p:sp>
            <p:nvSpPr>
              <p:cNvPr id="3" name="文本框 2"/>
              <p:cNvSpPr txBox="1">
                <a:spLocks noRot="1" noChangeAspect="1" noMove="1" noResize="1" noEditPoints="1" noAdjustHandles="1" noChangeArrowheads="1" noChangeShapeType="1" noTextEdit="1"/>
              </p:cNvSpPr>
              <p:nvPr/>
            </p:nvSpPr>
            <p:spPr>
              <a:xfrm>
                <a:off x="1559496" y="4839089"/>
                <a:ext cx="7753470" cy="1095749"/>
              </a:xfrm>
              <a:prstGeom prst="rect">
                <a:avLst/>
              </a:prstGeom>
              <a:blipFill>
                <a:blip r:embed="rId2"/>
                <a:stretch>
                  <a:fillRect/>
                </a:stretch>
              </a:blipFill>
            </p:spPr>
            <p:txBody>
              <a:bodyPr/>
              <a:lstStyle/>
              <a:p>
                <a:r>
                  <a:rPr lang="zh-CN" altLang="en-US">
                    <a:noFill/>
                  </a:rPr>
                  <a:t> </a:t>
                </a:r>
              </a:p>
            </p:txBody>
          </p:sp>
        </mc:Fallback>
      </mc:AlternateContent>
      <p:grpSp>
        <p:nvGrpSpPr>
          <p:cNvPr id="8" name="组合 7">
            <a:extLst>
              <a:ext uri="{FF2B5EF4-FFF2-40B4-BE49-F238E27FC236}">
                <a16:creationId xmlns:a16="http://schemas.microsoft.com/office/drawing/2014/main" id="{316DF678-86BC-4224-844A-C35A9CDA7B3E}"/>
              </a:ext>
            </a:extLst>
          </p:cNvPr>
          <p:cNvGrpSpPr/>
          <p:nvPr/>
        </p:nvGrpSpPr>
        <p:grpSpPr>
          <a:xfrm>
            <a:off x="119336" y="126074"/>
            <a:ext cx="4680520" cy="613803"/>
            <a:chOff x="1271464" y="2420888"/>
            <a:chExt cx="4392488" cy="613803"/>
          </a:xfrm>
        </p:grpSpPr>
        <p:sp>
          <p:nvSpPr>
            <p:cNvPr id="9" name="矩形 2">
              <a:extLst>
                <a:ext uri="{FF2B5EF4-FFF2-40B4-BE49-F238E27FC236}">
                  <a16:creationId xmlns:a16="http://schemas.microsoft.com/office/drawing/2014/main" id="{AB8723FC-4C57-4C14-97A2-C2E6C880C8A3}"/>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9224A791-227D-4297-B346-0AC1C591A060}"/>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2" name="组合 8">
            <a:extLst>
              <a:ext uri="{FF2B5EF4-FFF2-40B4-BE49-F238E27FC236}">
                <a16:creationId xmlns:a16="http://schemas.microsoft.com/office/drawing/2014/main" id="{E067C32A-B5F9-4C96-8799-6CD3112C47BC}"/>
              </a:ext>
            </a:extLst>
          </p:cNvPr>
          <p:cNvGrpSpPr>
            <a:grpSpLocks/>
          </p:cNvGrpSpPr>
          <p:nvPr/>
        </p:nvGrpSpPr>
        <p:grpSpPr bwMode="auto">
          <a:xfrm>
            <a:off x="1847528" y="1178692"/>
            <a:ext cx="4032448" cy="504827"/>
            <a:chOff x="416496" y="1196750"/>
            <a:chExt cx="2144688" cy="504058"/>
          </a:xfrm>
        </p:grpSpPr>
        <p:sp>
          <p:nvSpPr>
            <p:cNvPr id="13" name="矩形 12">
              <a:extLst>
                <a:ext uri="{FF2B5EF4-FFF2-40B4-BE49-F238E27FC236}">
                  <a16:creationId xmlns:a16="http://schemas.microsoft.com/office/drawing/2014/main" id="{396C8F02-CB5D-43F1-8C2C-7DBBFE89701E}"/>
                </a:ext>
              </a:extLst>
            </p:cNvPr>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7">
              <a:extLst>
                <a:ext uri="{FF2B5EF4-FFF2-40B4-BE49-F238E27FC236}">
                  <a16:creationId xmlns:a16="http://schemas.microsoft.com/office/drawing/2014/main" id="{D53D4E96-AB79-4BC0-84FA-970EEB4E25C2}"/>
                </a:ext>
              </a:extLst>
            </p:cNvPr>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zh-CN" altLang="en-US" sz="2400" dirty="0">
                  <a:solidFill>
                    <a:schemeClr val="bg1"/>
                  </a:solidFill>
                  <a:latin typeface="黑体" pitchFamily="2" charset="-122"/>
                  <a:ea typeface="黑体" pitchFamily="2" charset="-122"/>
                </a:rPr>
                <a:t>学习与成长维度指标体系</a:t>
              </a:r>
            </a:p>
          </p:txBody>
        </p:sp>
      </p:grpSp>
      <p:sp>
        <p:nvSpPr>
          <p:cNvPr id="11" name="文本框 10">
            <a:extLst>
              <a:ext uri="{FF2B5EF4-FFF2-40B4-BE49-F238E27FC236}">
                <a16:creationId xmlns:a16="http://schemas.microsoft.com/office/drawing/2014/main" id="{52E7B35D-442A-4D63-A779-84C21C940B09}"/>
              </a:ext>
            </a:extLst>
          </p:cNvPr>
          <p:cNvSpPr txBox="1"/>
          <p:nvPr/>
        </p:nvSpPr>
        <p:spPr>
          <a:xfrm>
            <a:off x="1868754" y="1885624"/>
            <a:ext cx="9433049" cy="2031325"/>
          </a:xfrm>
          <a:prstGeom prst="rect">
            <a:avLst/>
          </a:prstGeom>
          <a:noFill/>
        </p:spPr>
        <p:txBody>
          <a:bodyPr wrap="square" lIns="0" tIns="0" rIns="0" bIns="0" rtlCol="0" anchor="t">
            <a:spAutoFit/>
          </a:bodyPr>
          <a:lstStyle/>
          <a:p>
            <a:pPr>
              <a:lnSpc>
                <a:spcPct val="150000"/>
              </a:lnSpc>
            </a:pPr>
            <a:r>
              <a:rPr lang="en-US" altLang="zh-CN" sz="2400" dirty="0">
                <a:latin typeface="+mn-ea"/>
                <a:ea typeface="+mn-ea"/>
                <a:sym typeface="+mn-ea"/>
              </a:rPr>
              <a:t>1.</a:t>
            </a:r>
            <a:r>
              <a:rPr lang="zh-CN" altLang="en-US" sz="2400" dirty="0">
                <a:latin typeface="+mn-ea"/>
                <a:ea typeface="+mn-ea"/>
                <a:sym typeface="+mn-ea"/>
              </a:rPr>
              <a:t>员工保持率</a:t>
            </a:r>
            <a:endParaRPr lang="en-US" altLang="zh-CN" sz="2400" dirty="0">
              <a:latin typeface="+mn-ea"/>
              <a:ea typeface="+mn-ea"/>
              <a:sym typeface="+mn-ea"/>
            </a:endParaRPr>
          </a:p>
          <a:p>
            <a:pPr>
              <a:lnSpc>
                <a:spcPct val="150000"/>
              </a:lnSpc>
            </a:pPr>
            <a:r>
              <a:rPr lang="zh-CN" altLang="en-US" sz="2400" dirty="0">
                <a:latin typeface="+mn-ea"/>
                <a:ea typeface="+mn-ea"/>
                <a:sym typeface="+mn-ea"/>
              </a:rPr>
              <a:t>员工流失率是指企业一定会计期间离职员工占员工平均人数的比例。其计算公式为</a:t>
            </a:r>
            <a:r>
              <a:rPr lang="en-US" altLang="zh-CN" sz="2400" dirty="0">
                <a:latin typeface="+mn-ea"/>
                <a:ea typeface="+mn-ea"/>
                <a:sym typeface="+mn-ea"/>
              </a:rPr>
              <a:t>:</a:t>
            </a:r>
            <a:endParaRPr lang="zh-CN" altLang="en-US" sz="2400" dirty="0">
              <a:latin typeface="+mn-ea"/>
              <a:ea typeface="+mn-ea"/>
              <a:sym typeface="+mn-ea"/>
            </a:endParaRPr>
          </a:p>
          <a:p>
            <a:endParaRPr lang="zh-CN" altLang="en-US" sz="2400" dirty="0">
              <a:latin typeface="+mn-ea"/>
              <a:ea typeface="+mn-ea"/>
              <a:sym typeface="+mn-ea"/>
            </a:endParaRPr>
          </a:p>
        </p:txBody>
      </p:sp>
    </p:spTree>
    <p:extLst>
      <p:ext uri="{BB962C8B-B14F-4D97-AF65-F5344CB8AC3E}">
        <p14:creationId xmlns:p14="http://schemas.microsoft.com/office/powerpoint/2010/main" val="2453606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2" name="文本框 101"/>
              <p:cNvSpPr txBox="1"/>
              <p:nvPr/>
            </p:nvSpPr>
            <p:spPr>
              <a:xfrm>
                <a:off x="1490616" y="1595813"/>
                <a:ext cx="9789960" cy="2666051"/>
              </a:xfrm>
              <a:prstGeom prst="rect">
                <a:avLst/>
              </a:prstGeom>
              <a:noFill/>
              <a:ln w="9525">
                <a:noFill/>
              </a:ln>
            </p:spPr>
            <p:txBody>
              <a:bodyPr wrap="square">
                <a:spAutoFit/>
              </a:bodyPr>
              <a:lstStyle/>
              <a:p>
                <a:pPr indent="266647">
                  <a:lnSpc>
                    <a:spcPct val="150000"/>
                  </a:lnSpc>
                </a:pPr>
                <a:r>
                  <a:rPr lang="en-US" altLang="zh-CN" sz="2400" dirty="0">
                    <a:latin typeface="+mn-ea"/>
                    <a:ea typeface="+mn-ea"/>
                  </a:rPr>
                  <a:t>2.</a:t>
                </a:r>
                <a:r>
                  <a:rPr lang="zh-CN" altLang="en-US" sz="2400" dirty="0">
                    <a:latin typeface="+mn-ea"/>
                    <a:ea typeface="+mn-ea"/>
                  </a:rPr>
                  <a:t>员工生产率是指员工在一定会计期间创造的劳动成果与其相应员工数量的比值。该指标可用人均产品生产数量或人均营业收入进行衡量。</a:t>
                </a:r>
                <a:endParaRPr lang="en-US" altLang="zh-CN" sz="2400" dirty="0">
                  <a:latin typeface="+mn-ea"/>
                  <a:ea typeface="+mn-ea"/>
                </a:endParaRPr>
              </a:p>
              <a:p>
                <a:pPr indent="266647"/>
                <a:endParaRPr lang="en-US" altLang="zh-CN" sz="2400" dirty="0">
                  <a:latin typeface="+mn-ea"/>
                  <a:ea typeface="+mn-ea"/>
                </a:endParaRPr>
              </a:p>
              <a:p>
                <a:pPr indent="266647"/>
                <a:r>
                  <a:rPr lang="zh-CN" altLang="en-US" sz="2400" dirty="0">
                    <a:latin typeface="+mn-ea"/>
                    <a:ea typeface="+mn-ea"/>
                  </a:rPr>
                  <a:t>（</a:t>
                </a:r>
                <a:r>
                  <a:rPr lang="en-US" altLang="zh-CN" sz="2400" dirty="0">
                    <a:latin typeface="+mn-ea"/>
                    <a:ea typeface="+mn-ea"/>
                  </a:rPr>
                  <a:t>1</a:t>
                </a:r>
                <a:r>
                  <a:rPr lang="zh-CN" altLang="en-US" sz="2400" dirty="0">
                    <a:latin typeface="+mn-ea"/>
                    <a:ea typeface="+mn-ea"/>
                  </a:rPr>
                  <a:t>）</a:t>
                </a:r>
                <a:r>
                  <a:rPr lang="en-US" altLang="zh-CN" sz="2400" dirty="0">
                    <a:latin typeface="+mn-ea"/>
                    <a:ea typeface="+mn-ea"/>
                  </a:rPr>
                  <a:t>0</a:t>
                </a:r>
                <a:r>
                  <a:rPr lang="zh-CN" altLang="en-US" sz="2400" dirty="0">
                    <a:latin typeface="+mn-ea"/>
                    <a:ea typeface="+mn-ea"/>
                  </a:rPr>
                  <a:t>人均产品生产数量</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本期产品生产总量</m:t>
                        </m:r>
                      </m:num>
                      <m:den>
                        <m:r>
                          <a:rPr lang="zh-CN" altLang="en-US" sz="2400" i="1">
                            <a:latin typeface="Cambria Math" panose="02040503050406030204" pitchFamily="18" charset="0"/>
                            <a:ea typeface="+mn-ea"/>
                            <a:cs typeface="Times New Roman" panose="02020603050405020304" pitchFamily="18" charset="0"/>
                          </a:rPr>
                          <m:t>生产人数</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266647"/>
                <a:endParaRPr lang="en-US" altLang="en-US" sz="2400" dirty="0">
                  <a:latin typeface="+mn-ea"/>
                  <a:ea typeface="+mn-ea"/>
                  <a:cs typeface="Times New Roman" panose="02020603050405020304" pitchFamily="18" charset="0"/>
                </a:endParaRPr>
              </a:p>
            </p:txBody>
          </p:sp>
        </mc:Choice>
        <mc:Fallback xmlns="">
          <p:sp>
            <p:nvSpPr>
              <p:cNvPr id="102" name="文本框 101"/>
              <p:cNvSpPr txBox="1">
                <a:spLocks noRot="1" noChangeAspect="1" noMove="1" noResize="1" noEditPoints="1" noAdjustHandles="1" noChangeArrowheads="1" noChangeShapeType="1" noTextEdit="1"/>
              </p:cNvSpPr>
              <p:nvPr/>
            </p:nvSpPr>
            <p:spPr>
              <a:xfrm>
                <a:off x="1490616" y="1595813"/>
                <a:ext cx="9789960" cy="2666051"/>
              </a:xfrm>
              <a:prstGeom prst="rect">
                <a:avLst/>
              </a:prstGeom>
              <a:blipFill>
                <a:blip r:embed="rId2"/>
                <a:stretch>
                  <a:fillRect l="-997"/>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3" name="文本框 102"/>
              <p:cNvSpPr txBox="1"/>
              <p:nvPr/>
            </p:nvSpPr>
            <p:spPr>
              <a:xfrm>
                <a:off x="1507593" y="4365104"/>
                <a:ext cx="6895211" cy="1188723"/>
              </a:xfrm>
              <a:prstGeom prst="rect">
                <a:avLst/>
              </a:prstGeom>
              <a:noFill/>
              <a:ln w="9525">
                <a:noFill/>
              </a:ln>
            </p:spPr>
            <p:txBody>
              <a:bodyPr wrap="square">
                <a:spAutoFit/>
              </a:bodyPr>
              <a:lstStyle/>
              <a:p>
                <a:pPr indent="266647"/>
                <a:r>
                  <a:rPr lang="zh-CN" altLang="en-US" sz="2400" dirty="0">
                    <a:latin typeface="+mn-ea"/>
                    <a:ea typeface="+mn-ea"/>
                  </a:rPr>
                  <a:t>（</a:t>
                </a:r>
                <a:r>
                  <a:rPr lang="en-US" altLang="zh-CN" sz="2400" dirty="0">
                    <a:latin typeface="+mn-ea"/>
                    <a:ea typeface="+mn-ea"/>
                  </a:rPr>
                  <a:t>2</a:t>
                </a:r>
                <a:r>
                  <a:rPr lang="zh-CN" altLang="en-US" sz="2400" dirty="0">
                    <a:latin typeface="+mn-ea"/>
                    <a:ea typeface="+mn-ea"/>
                  </a:rPr>
                  <a:t>）人均营业收入</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本期营业收入</m:t>
                        </m:r>
                      </m:num>
                      <m:den>
                        <m:r>
                          <a:rPr lang="zh-CN" altLang="en-US" sz="2400" i="1">
                            <a:latin typeface="Cambria Math" panose="02040503050406030204" pitchFamily="18" charset="0"/>
                            <a:ea typeface="+mn-ea"/>
                            <a:cs typeface="Times New Roman" panose="02020603050405020304" pitchFamily="18" charset="0"/>
                          </a:rPr>
                          <m:t>员工人数</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266647"/>
                <a:endParaRPr lang="en-US" altLang="en-US" sz="2400" dirty="0">
                  <a:latin typeface="+mn-ea"/>
                  <a:ea typeface="+mn-ea"/>
                  <a:cs typeface="Times New Roman" panose="02020603050405020304" pitchFamily="18" charset="0"/>
                </a:endParaRPr>
              </a:p>
            </p:txBody>
          </p:sp>
        </mc:Choice>
        <mc:Fallback xmlns="">
          <p:sp>
            <p:nvSpPr>
              <p:cNvPr id="103" name="文本框 102"/>
              <p:cNvSpPr txBox="1">
                <a:spLocks noRot="1" noChangeAspect="1" noMove="1" noResize="1" noEditPoints="1" noAdjustHandles="1" noChangeArrowheads="1" noChangeShapeType="1" noTextEdit="1"/>
              </p:cNvSpPr>
              <p:nvPr/>
            </p:nvSpPr>
            <p:spPr>
              <a:xfrm>
                <a:off x="1507593" y="4365104"/>
                <a:ext cx="6895211" cy="1188723"/>
              </a:xfrm>
              <a:prstGeom prst="rect">
                <a:avLst/>
              </a:prstGeom>
              <a:blipFill>
                <a:blip r:embed="rId3"/>
                <a:stretch>
                  <a:fillRect/>
                </a:stretch>
              </a:blipFill>
              <a:ln w="9525">
                <a:noFill/>
              </a:ln>
            </p:spPr>
            <p:txBody>
              <a:bodyPr/>
              <a:lstStyle/>
              <a:p>
                <a:r>
                  <a:rPr lang="zh-CN" altLang="en-US">
                    <a:noFill/>
                  </a:rPr>
                  <a:t> </a:t>
                </a:r>
              </a:p>
            </p:txBody>
          </p:sp>
        </mc:Fallback>
      </mc:AlternateContent>
      <p:grpSp>
        <p:nvGrpSpPr>
          <p:cNvPr id="8" name="组合 7">
            <a:extLst>
              <a:ext uri="{FF2B5EF4-FFF2-40B4-BE49-F238E27FC236}">
                <a16:creationId xmlns:a16="http://schemas.microsoft.com/office/drawing/2014/main" id="{1AA0C1BF-0C7C-42F4-A5E9-340EDFE2EE29}"/>
              </a:ext>
            </a:extLst>
          </p:cNvPr>
          <p:cNvGrpSpPr/>
          <p:nvPr/>
        </p:nvGrpSpPr>
        <p:grpSpPr>
          <a:xfrm>
            <a:off x="119336" y="126074"/>
            <a:ext cx="4680520" cy="613803"/>
            <a:chOff x="1271464" y="2420888"/>
            <a:chExt cx="4392488" cy="613803"/>
          </a:xfrm>
        </p:grpSpPr>
        <p:sp>
          <p:nvSpPr>
            <p:cNvPr id="9" name="矩形 2">
              <a:extLst>
                <a:ext uri="{FF2B5EF4-FFF2-40B4-BE49-F238E27FC236}">
                  <a16:creationId xmlns:a16="http://schemas.microsoft.com/office/drawing/2014/main" id="{D1071A2F-26B1-49C3-BA94-E16E2AC79A6A}"/>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EC07A584-6A8A-43D5-9238-E1DDE432C05C}"/>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Tree>
    <p:extLst>
      <p:ext uri="{BB962C8B-B14F-4D97-AF65-F5344CB8AC3E}">
        <p14:creationId xmlns:p14="http://schemas.microsoft.com/office/powerpoint/2010/main" val="1934451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文本框 102"/>
          <p:cNvSpPr txBox="1"/>
          <p:nvPr/>
        </p:nvSpPr>
        <p:spPr>
          <a:xfrm>
            <a:off x="1559496" y="2222507"/>
            <a:ext cx="8712968" cy="1135054"/>
          </a:xfrm>
          <a:prstGeom prst="rect">
            <a:avLst/>
          </a:prstGeom>
          <a:noFill/>
          <a:ln w="9525">
            <a:noFill/>
          </a:ln>
        </p:spPr>
        <p:txBody>
          <a:bodyPr wrap="square">
            <a:spAutoFit/>
          </a:bodyPr>
          <a:lstStyle/>
          <a:p>
            <a:pPr indent="266647">
              <a:lnSpc>
                <a:spcPct val="150000"/>
              </a:lnSpc>
            </a:pPr>
            <a:r>
              <a:rPr lang="en-US" altLang="zh-CN" sz="2400" dirty="0">
                <a:latin typeface="+mn-ea"/>
                <a:ea typeface="+mn-ea"/>
              </a:rPr>
              <a:t>    3.</a:t>
            </a:r>
            <a:r>
              <a:rPr lang="zh-CN" altLang="zh-CN" sz="2400" dirty="0">
                <a:latin typeface="+mn-ea"/>
                <a:ea typeface="+mn-ea"/>
              </a:rPr>
              <a:t>培训计划完成率是指培训计划实际执行的总时数占培训计划总时数的比例。</a:t>
            </a:r>
            <a:endParaRPr lang="en-US" altLang="en-US" sz="2400" dirty="0">
              <a:latin typeface="+mn-ea"/>
              <a:ea typeface="+mn-ea"/>
            </a:endParaRPr>
          </a:p>
        </p:txBody>
      </p:sp>
      <p:grpSp>
        <p:nvGrpSpPr>
          <p:cNvPr id="8" name="组合 7">
            <a:extLst>
              <a:ext uri="{FF2B5EF4-FFF2-40B4-BE49-F238E27FC236}">
                <a16:creationId xmlns:a16="http://schemas.microsoft.com/office/drawing/2014/main" id="{1AA0C1BF-0C7C-42F4-A5E9-340EDFE2EE29}"/>
              </a:ext>
            </a:extLst>
          </p:cNvPr>
          <p:cNvGrpSpPr/>
          <p:nvPr/>
        </p:nvGrpSpPr>
        <p:grpSpPr>
          <a:xfrm>
            <a:off x="119336" y="126074"/>
            <a:ext cx="4680520" cy="613803"/>
            <a:chOff x="1271464" y="2420888"/>
            <a:chExt cx="4392488" cy="613803"/>
          </a:xfrm>
        </p:grpSpPr>
        <p:sp>
          <p:nvSpPr>
            <p:cNvPr id="9" name="矩形 2">
              <a:extLst>
                <a:ext uri="{FF2B5EF4-FFF2-40B4-BE49-F238E27FC236}">
                  <a16:creationId xmlns:a16="http://schemas.microsoft.com/office/drawing/2014/main" id="{D1071A2F-26B1-49C3-BA94-E16E2AC79A6A}"/>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10">
              <a:extLst>
                <a:ext uri="{FF2B5EF4-FFF2-40B4-BE49-F238E27FC236}">
                  <a16:creationId xmlns:a16="http://schemas.microsoft.com/office/drawing/2014/main" id="{EC07A584-6A8A-43D5-9238-E1DDE432C05C}"/>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8D331989-0EA9-43BF-B050-AE3A28F157EC}"/>
                  </a:ext>
                </a:extLst>
              </p:cNvPr>
              <p:cNvSpPr txBox="1"/>
              <p:nvPr/>
            </p:nvSpPr>
            <p:spPr>
              <a:xfrm>
                <a:off x="1417044" y="3861048"/>
                <a:ext cx="8997872" cy="1189365"/>
              </a:xfrm>
              <a:prstGeom prst="rect">
                <a:avLst/>
              </a:prstGeom>
              <a:noFill/>
              <a:ln w="9525">
                <a:noFill/>
              </a:ln>
            </p:spPr>
            <p:txBody>
              <a:bodyPr wrap="square">
                <a:spAutoFit/>
              </a:bodyPr>
              <a:lstStyle/>
              <a:p>
                <a:pPr indent="266647"/>
                <a:r>
                  <a:rPr lang="en-US" altLang="zh-CN" sz="2400" dirty="0">
                    <a:latin typeface="+mn-ea"/>
                    <a:ea typeface="+mn-ea"/>
                  </a:rPr>
                  <a:t> </a:t>
                </a:r>
                <a:r>
                  <a:rPr lang="zh-CN" altLang="en-US" sz="2400" dirty="0">
                    <a:latin typeface="+mn-ea"/>
                    <a:ea typeface="+mn-ea"/>
                  </a:rPr>
                  <a:t>培训计划完成率</a:t>
                </a:r>
                <a:r>
                  <a:rPr lang="en-US" sz="2400" dirty="0">
                    <a:latin typeface="+mn-ea"/>
                    <a:ea typeface="+mn-ea"/>
                    <a:cs typeface="Times New Roman" panose="02020603050405020304" pitchFamily="18" charset="0"/>
                  </a:rPr>
                  <a:t>=</a:t>
                </a:r>
                <a14:m>
                  <m:oMath xmlns:m="http://schemas.openxmlformats.org/officeDocument/2006/math">
                    <m:f>
                      <m:fPr>
                        <m:ctrlPr>
                          <a:rPr lang="en-US" altLang="zh-CN" sz="2400" i="1" smtClean="0">
                            <a:latin typeface="Cambria Math" panose="02040503050406030204" pitchFamily="18" charset="0"/>
                            <a:ea typeface="+mn-ea"/>
                            <a:cs typeface="Times New Roman" panose="02020603050405020304" pitchFamily="18" charset="0"/>
                          </a:rPr>
                        </m:ctrlPr>
                      </m:fPr>
                      <m:num>
                        <m:r>
                          <a:rPr lang="zh-CN" altLang="en-US" sz="2400" i="1">
                            <a:latin typeface="Cambria Math" panose="02040503050406030204" pitchFamily="18" charset="0"/>
                            <a:ea typeface="+mn-ea"/>
                            <a:cs typeface="Times New Roman" panose="02020603050405020304" pitchFamily="18" charset="0"/>
                          </a:rPr>
                          <m:t>培训计划</m:t>
                        </m:r>
                        <m:r>
                          <a:rPr lang="zh-CN" altLang="en-US" sz="2400" i="1" smtClean="0">
                            <a:latin typeface="Cambria Math" panose="02040503050406030204" pitchFamily="18" charset="0"/>
                            <a:ea typeface="+mn-ea"/>
                            <a:cs typeface="Times New Roman" panose="02020603050405020304" pitchFamily="18" charset="0"/>
                          </a:rPr>
                          <m:t>实际执行</m:t>
                        </m:r>
                        <m:r>
                          <a:rPr lang="zh-CN" altLang="en-US" sz="2400" i="1">
                            <a:latin typeface="Cambria Math" panose="02040503050406030204" pitchFamily="18" charset="0"/>
                            <a:ea typeface="+mn-ea"/>
                            <a:cs typeface="Times New Roman" panose="02020603050405020304" pitchFamily="18" charset="0"/>
                          </a:rPr>
                          <m:t>的</m:t>
                        </m:r>
                        <m:r>
                          <a:rPr lang="zh-CN" altLang="en-US" sz="2400" i="1" smtClean="0">
                            <a:latin typeface="Cambria Math" panose="02040503050406030204" pitchFamily="18" charset="0"/>
                            <a:ea typeface="+mn-ea"/>
                            <a:cs typeface="Times New Roman" panose="02020603050405020304" pitchFamily="18" charset="0"/>
                          </a:rPr>
                          <m:t>总时数</m:t>
                        </m:r>
                      </m:num>
                      <m:den>
                        <m:r>
                          <a:rPr lang="zh-CN" altLang="en-US" sz="2400" i="1">
                            <a:latin typeface="Cambria Math" panose="02040503050406030204" pitchFamily="18" charset="0"/>
                            <a:ea typeface="+mn-ea"/>
                            <a:cs typeface="Times New Roman" panose="02020603050405020304" pitchFamily="18" charset="0"/>
                          </a:rPr>
                          <m:t>培训计划总时数</m:t>
                        </m:r>
                      </m:den>
                    </m:f>
                  </m:oMath>
                </a14:m>
                <a:r>
                  <a:rPr lang="zh-CN" altLang="en-US" sz="2400" dirty="0">
                    <a:latin typeface="+mn-ea"/>
                    <a:ea typeface="+mn-ea"/>
                    <a:cs typeface="Times New Roman" panose="02020603050405020304" pitchFamily="18" charset="0"/>
                    <a:sym typeface="+mn-ea"/>
                  </a:rPr>
                  <a:t>*</a:t>
                </a:r>
                <a:r>
                  <a:rPr lang="en-US" altLang="zh-CN" sz="2400" dirty="0">
                    <a:latin typeface="+mn-ea"/>
                    <a:ea typeface="+mn-ea"/>
                    <a:cs typeface="Times New Roman" panose="02020603050405020304" pitchFamily="18" charset="0"/>
                    <a:sym typeface="+mn-ea"/>
                  </a:rPr>
                  <a:t>100%</a:t>
                </a:r>
                <a:endParaRPr lang="zh-CN" altLang="en-US" sz="2400" dirty="0">
                  <a:latin typeface="+mn-ea"/>
                  <a:ea typeface="+mn-ea"/>
                  <a:sym typeface="+mn-ea"/>
                </a:endParaRPr>
              </a:p>
              <a:p>
                <a:pPr indent="266647"/>
                <a:endParaRPr lang="en-US" altLang="en-US" sz="2400" dirty="0">
                  <a:latin typeface="+mn-ea"/>
                  <a:ea typeface="+mn-ea"/>
                  <a:cs typeface="Times New Roman" panose="02020603050405020304" pitchFamily="18" charset="0"/>
                </a:endParaRPr>
              </a:p>
            </p:txBody>
          </p:sp>
        </mc:Choice>
        <mc:Fallback xmlns="">
          <p:sp>
            <p:nvSpPr>
              <p:cNvPr id="11" name="文本框 10">
                <a:extLst>
                  <a:ext uri="{FF2B5EF4-FFF2-40B4-BE49-F238E27FC236}">
                    <a16:creationId xmlns:a16="http://schemas.microsoft.com/office/drawing/2014/main" id="{8D331989-0EA9-43BF-B050-AE3A28F157EC}"/>
                  </a:ext>
                </a:extLst>
              </p:cNvPr>
              <p:cNvSpPr txBox="1">
                <a:spLocks noRot="1" noChangeAspect="1" noMove="1" noResize="1" noEditPoints="1" noAdjustHandles="1" noChangeArrowheads="1" noChangeShapeType="1" noTextEdit="1"/>
              </p:cNvSpPr>
              <p:nvPr/>
            </p:nvSpPr>
            <p:spPr>
              <a:xfrm>
                <a:off x="1417044" y="3861048"/>
                <a:ext cx="8997872" cy="1189365"/>
              </a:xfrm>
              <a:prstGeom prst="rect">
                <a:avLst/>
              </a:prstGeom>
              <a:blipFill>
                <a:blip r:embed="rId2"/>
                <a:stretch>
                  <a:fillRect/>
                </a:stretch>
              </a:blipFill>
              <a:ln w="9525">
                <a:noFill/>
              </a:ln>
            </p:spPr>
            <p:txBody>
              <a:bodyPr/>
              <a:lstStyle/>
              <a:p>
                <a:r>
                  <a:rPr lang="zh-CN" altLang="en-US">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14DC178F-DA6D-413F-BDBA-7A0532E9718B}"/>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5200607E-6BCF-4DFE-9E28-38AFF0A1B10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F85927EC-0F8B-438B-A032-F9102A18842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
        <p:nvSpPr>
          <p:cNvPr id="12" name="文本框 11">
            <a:extLst>
              <a:ext uri="{FF2B5EF4-FFF2-40B4-BE49-F238E27FC236}">
                <a16:creationId xmlns:a16="http://schemas.microsoft.com/office/drawing/2014/main" id="{7E52479E-14A3-4708-B8AD-7980143BB456}"/>
              </a:ext>
            </a:extLst>
          </p:cNvPr>
          <p:cNvSpPr txBox="1"/>
          <p:nvPr/>
        </p:nvSpPr>
        <p:spPr>
          <a:xfrm>
            <a:off x="911424" y="1124744"/>
            <a:ext cx="504056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r>
              <a:rPr lang="zh-CN" altLang="en-US" sz="2400" dirty="0">
                <a:latin typeface="+mn-ea"/>
              </a:rPr>
              <a:t>（二）确定平衡计分卡指标权重</a:t>
            </a:r>
          </a:p>
        </p:txBody>
      </p:sp>
      <p:sp>
        <p:nvSpPr>
          <p:cNvPr id="13" name="TextBox 24">
            <a:extLst>
              <a:ext uri="{FF2B5EF4-FFF2-40B4-BE49-F238E27FC236}">
                <a16:creationId xmlns:a16="http://schemas.microsoft.com/office/drawing/2014/main" id="{F9C4E136-49FA-483F-8B89-8D2C6E491A8D}"/>
              </a:ext>
            </a:extLst>
          </p:cNvPr>
          <p:cNvSpPr txBox="1"/>
          <p:nvPr/>
        </p:nvSpPr>
        <p:spPr>
          <a:xfrm>
            <a:off x="2619038" y="4607963"/>
            <a:ext cx="1123220" cy="626277"/>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031875"/>
            <a:r>
              <a:rPr lang="zh-CN" altLang="en-US" sz="1735" dirty="0">
                <a:solidFill>
                  <a:schemeClr val="tx1"/>
                </a:solidFill>
              </a:rPr>
              <a:t>反映</a:t>
            </a:r>
            <a:endParaRPr lang="en-US" altLang="zh-CN" sz="1735" dirty="0">
              <a:solidFill>
                <a:schemeClr val="tx1"/>
              </a:solidFill>
            </a:endParaRPr>
          </a:p>
          <a:p>
            <a:pPr defTabSz="1031875"/>
            <a:r>
              <a:rPr lang="zh-CN" altLang="en-US" sz="1735" dirty="0">
                <a:solidFill>
                  <a:schemeClr val="tx1"/>
                </a:solidFill>
              </a:rPr>
              <a:t>贡献程度</a:t>
            </a:r>
          </a:p>
        </p:txBody>
      </p:sp>
      <p:sp>
        <p:nvSpPr>
          <p:cNvPr id="14" name="TextBox 25">
            <a:extLst>
              <a:ext uri="{FF2B5EF4-FFF2-40B4-BE49-F238E27FC236}">
                <a16:creationId xmlns:a16="http://schemas.microsoft.com/office/drawing/2014/main" id="{3BD58A53-C164-4224-8A82-8B82620BC7EA}"/>
              </a:ext>
            </a:extLst>
          </p:cNvPr>
          <p:cNvSpPr txBox="1"/>
          <p:nvPr/>
        </p:nvSpPr>
        <p:spPr>
          <a:xfrm>
            <a:off x="4082760" y="3259159"/>
            <a:ext cx="1591227" cy="626277"/>
          </a:xfrm>
          <a:prstGeom prst="rect">
            <a:avLst/>
          </a:prstGeom>
          <a:noFill/>
        </p:spPr>
        <p:txBody>
          <a:bodyPr wrap="square" lIns="91391" tIns="45696" rIns="91391" bIns="45696" rtlCol="0" anchor="ctr">
            <a:spAutoFit/>
          </a:bodyPr>
          <a:lstStyle/>
          <a:p>
            <a:pPr algn="ctr" defTabSz="1031875"/>
            <a:r>
              <a:rPr lang="zh-CN" altLang="en-US" sz="1735" dirty="0">
                <a:latin typeface="微软雅黑" panose="020B0503020204020204" pitchFamily="34" charset="-122"/>
                <a:ea typeface="微软雅黑" panose="020B0503020204020204" pitchFamily="34" charset="-122"/>
              </a:rPr>
              <a:t>战略目标</a:t>
            </a:r>
            <a:endParaRPr lang="en-US" altLang="zh-CN" sz="1735" dirty="0">
              <a:latin typeface="微软雅黑" panose="020B0503020204020204" pitchFamily="34" charset="-122"/>
              <a:ea typeface="微软雅黑" panose="020B0503020204020204" pitchFamily="34" charset="-122"/>
            </a:endParaRPr>
          </a:p>
          <a:p>
            <a:pPr algn="ctr" defTabSz="1031875"/>
            <a:r>
              <a:rPr lang="zh-CN" altLang="en-US" sz="1735" dirty="0">
                <a:latin typeface="微软雅黑" panose="020B0503020204020204" pitchFamily="34" charset="-122"/>
                <a:ea typeface="微软雅黑" panose="020B0503020204020204" pitchFamily="34" charset="-122"/>
              </a:rPr>
              <a:t>为导向</a:t>
            </a:r>
          </a:p>
        </p:txBody>
      </p:sp>
      <p:sp>
        <p:nvSpPr>
          <p:cNvPr id="15" name="TextBox 26">
            <a:extLst>
              <a:ext uri="{FF2B5EF4-FFF2-40B4-BE49-F238E27FC236}">
                <a16:creationId xmlns:a16="http://schemas.microsoft.com/office/drawing/2014/main" id="{8B136C15-E903-4F4A-9BEB-BB91E99452DD}"/>
              </a:ext>
            </a:extLst>
          </p:cNvPr>
          <p:cNvSpPr txBox="1"/>
          <p:nvPr/>
        </p:nvSpPr>
        <p:spPr>
          <a:xfrm>
            <a:off x="6061646" y="4507628"/>
            <a:ext cx="1123220" cy="359281"/>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031875"/>
            <a:r>
              <a:rPr lang="en-US" altLang="zh-CN" sz="1735" dirty="0">
                <a:solidFill>
                  <a:schemeClr val="tx1"/>
                </a:solidFill>
              </a:rPr>
              <a:t>5%-30%</a:t>
            </a:r>
            <a:endParaRPr lang="zh-CN" altLang="en-US" sz="1735" dirty="0">
              <a:solidFill>
                <a:schemeClr val="tx1"/>
              </a:solidFill>
            </a:endParaRPr>
          </a:p>
        </p:txBody>
      </p:sp>
      <p:sp>
        <p:nvSpPr>
          <p:cNvPr id="16" name="TextBox 36">
            <a:extLst>
              <a:ext uri="{FF2B5EF4-FFF2-40B4-BE49-F238E27FC236}">
                <a16:creationId xmlns:a16="http://schemas.microsoft.com/office/drawing/2014/main" id="{CA69314D-E559-41E4-A38C-EA6835B07FEB}"/>
              </a:ext>
            </a:extLst>
          </p:cNvPr>
          <p:cNvSpPr txBox="1"/>
          <p:nvPr/>
        </p:nvSpPr>
        <p:spPr>
          <a:xfrm>
            <a:off x="7503667" y="3292893"/>
            <a:ext cx="1591227" cy="626277"/>
          </a:xfrm>
          <a:prstGeom prst="rect">
            <a:avLst/>
          </a:prstGeom>
          <a:noFill/>
        </p:spPr>
        <p:txBody>
          <a:bodyPr wrap="square" lIns="91391" tIns="45696" rIns="91391" bIns="45696" rtlCol="0" anchor="ctr">
            <a:spAutoFit/>
          </a:bodyPr>
          <a:lstStyle/>
          <a:p>
            <a:pPr algn="ctr" defTabSz="1031875"/>
            <a:r>
              <a:rPr lang="zh-CN" altLang="en-US" sz="1735" dirty="0">
                <a:latin typeface="微软雅黑" panose="020B0503020204020204" pitchFamily="34" charset="-122"/>
                <a:ea typeface="微软雅黑" panose="020B0503020204020204" pitchFamily="34" charset="-122"/>
              </a:rPr>
              <a:t>可以</a:t>
            </a:r>
            <a:endParaRPr lang="en-US" altLang="zh-CN" sz="1735" dirty="0">
              <a:latin typeface="微软雅黑" panose="020B0503020204020204" pitchFamily="34" charset="-122"/>
              <a:ea typeface="微软雅黑" panose="020B0503020204020204" pitchFamily="34" charset="-122"/>
            </a:endParaRPr>
          </a:p>
          <a:p>
            <a:pPr algn="ctr" defTabSz="1031875"/>
            <a:r>
              <a:rPr lang="zh-CN" altLang="en-US" sz="1735" dirty="0">
                <a:latin typeface="微软雅黑" panose="020B0503020204020204" pitchFamily="34" charset="-122"/>
                <a:ea typeface="微软雅黑" panose="020B0503020204020204" pitchFamily="34" charset="-122"/>
              </a:rPr>
              <a:t>“一票否决”</a:t>
            </a:r>
          </a:p>
        </p:txBody>
      </p:sp>
      <p:sp>
        <p:nvSpPr>
          <p:cNvPr id="17" name="Freeform 4">
            <a:extLst>
              <a:ext uri="{FF2B5EF4-FFF2-40B4-BE49-F238E27FC236}">
                <a16:creationId xmlns:a16="http://schemas.microsoft.com/office/drawing/2014/main" id="{7B596A78-4AE9-4FF9-9D3B-7726EF8017DC}"/>
              </a:ext>
            </a:extLst>
          </p:cNvPr>
          <p:cNvSpPr/>
          <p:nvPr/>
        </p:nvSpPr>
        <p:spPr bwMode="auto">
          <a:xfrm>
            <a:off x="3702556" y="2418670"/>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lumMod val="75000"/>
            </a:schemeClr>
          </a:solidFill>
          <a:ln w="0" cap="flat" cmpd="sng" algn="ctr">
            <a:noFill/>
            <a:prstDash val="solid"/>
          </a:ln>
          <a:effectLst>
            <a:outerShdw blurRad="127000" dist="38100" dir="8100000" algn="tr" rotWithShape="0">
              <a:prstClr val="black">
                <a:alpha val="40000"/>
              </a:prstClr>
            </a:outerShdw>
          </a:effectLst>
        </p:spPr>
        <p:txBody>
          <a:bodyPr lIns="0" tIns="45696" rIns="0" bIns="45696" anchor="ctr"/>
          <a:lstStyle/>
          <a:p>
            <a:pPr algn="ctr" defTabSz="913765"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18" name="Freeform 6">
            <a:extLst>
              <a:ext uri="{FF2B5EF4-FFF2-40B4-BE49-F238E27FC236}">
                <a16:creationId xmlns:a16="http://schemas.microsoft.com/office/drawing/2014/main" id="{F9CB25A4-6F25-4B03-B7F3-ACA092163538}"/>
              </a:ext>
            </a:extLst>
          </p:cNvPr>
          <p:cNvSpPr/>
          <p:nvPr/>
        </p:nvSpPr>
        <p:spPr bwMode="auto">
          <a:xfrm>
            <a:off x="5691503" y="3688525"/>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p:spPr>
        <p:txBody>
          <a:bodyPr lIns="0" tIns="45696" rIns="0" bIns="45696" anchor="ctr"/>
          <a:lstStyle/>
          <a:p>
            <a:pPr algn="ctr" defTabSz="913765"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19" name="Freeform 8">
            <a:extLst>
              <a:ext uri="{FF2B5EF4-FFF2-40B4-BE49-F238E27FC236}">
                <a16:creationId xmlns:a16="http://schemas.microsoft.com/office/drawing/2014/main" id="{BFC7D33A-5B5C-4721-AC01-674DCE53E9A4}"/>
              </a:ext>
            </a:extLst>
          </p:cNvPr>
          <p:cNvSpPr/>
          <p:nvPr/>
        </p:nvSpPr>
        <p:spPr bwMode="auto">
          <a:xfrm>
            <a:off x="2165218" y="3866537"/>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tx2"/>
          </a:solidFill>
          <a:ln w="0" cap="flat" cmpd="sng" algn="ctr">
            <a:noFill/>
            <a:prstDash val="solid"/>
          </a:ln>
          <a:effectLst>
            <a:outerShdw blurRad="127000" dist="38100" dir="8100000" algn="tr" rotWithShape="0">
              <a:prstClr val="black">
                <a:alpha val="40000"/>
              </a:prstClr>
            </a:outerShdw>
          </a:effectLst>
        </p:spPr>
        <p:txBody>
          <a:bodyPr lIns="0" tIns="45696" rIns="0" bIns="45696" anchor="ctr"/>
          <a:lstStyle/>
          <a:p>
            <a:pPr algn="ctr" defTabSz="913765" fontAlgn="base">
              <a:lnSpc>
                <a:spcPct val="120000"/>
              </a:lnSpc>
              <a:spcBef>
                <a:spcPts val="600"/>
              </a:spcBef>
              <a:spcAft>
                <a:spcPts val="600"/>
              </a:spcAft>
              <a:defRPr/>
            </a:pPr>
            <a:endParaRPr lang="en-US" sz="2800" kern="0" dirty="0">
              <a:latin typeface="微软雅黑" panose="020B0503020204020204" pitchFamily="34" charset="-122"/>
              <a:ea typeface="微软雅黑" panose="020B0503020204020204" pitchFamily="34" charset="-122"/>
            </a:endParaRPr>
          </a:p>
        </p:txBody>
      </p:sp>
      <p:sp>
        <p:nvSpPr>
          <p:cNvPr id="20" name="Freeform 6">
            <a:extLst>
              <a:ext uri="{FF2B5EF4-FFF2-40B4-BE49-F238E27FC236}">
                <a16:creationId xmlns:a16="http://schemas.microsoft.com/office/drawing/2014/main" id="{0E5C5F4F-1EFA-40FD-AA5D-625E4AC28161}"/>
              </a:ext>
            </a:extLst>
          </p:cNvPr>
          <p:cNvSpPr/>
          <p:nvPr/>
        </p:nvSpPr>
        <p:spPr bwMode="auto">
          <a:xfrm>
            <a:off x="7176120" y="2492042"/>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p:spPr>
        <p:txBody>
          <a:bodyPr lIns="0" tIns="45696" rIns="0" bIns="45696" anchor="ctr"/>
          <a:lstStyle/>
          <a:p>
            <a:pPr algn="ctr" defTabSz="913765" fontAlgn="base">
              <a:lnSpc>
                <a:spcPct val="120000"/>
              </a:lnSpc>
              <a:spcBef>
                <a:spcPts val="600"/>
              </a:spcBef>
              <a:spcAft>
                <a:spcPts val="600"/>
              </a:spcAft>
            </a:pPr>
            <a:endParaRPr lang="en-US" sz="2800"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55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8" presetClass="emph" presetSubtype="0" repeatCount="indefinite" fill="hold" grpId="1" nodeType="withEffect">
                                  <p:stCondLst>
                                    <p:cond delay="0"/>
                                  </p:stCondLst>
                                  <p:childTnLst>
                                    <p:animRot by="-86400000">
                                      <p:cBhvr>
                                        <p:cTn id="9" dur="8000" fill="hold"/>
                                        <p:tgtEl>
                                          <p:spTgt spid="19"/>
                                        </p:tgtEl>
                                        <p:attrNameLst>
                                          <p:attrName>r</p:attrName>
                                        </p:attrNameLst>
                                      </p:cBhvr>
                                    </p:animRot>
                                  </p:childTnLst>
                                </p:cTn>
                              </p:par>
                              <p:par>
                                <p:cTn id="10" presetID="53" presetClass="entr" presetSubtype="16" fill="hold" grpId="0" nodeType="withEffect">
                                  <p:stCondLst>
                                    <p:cond delay="5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10" presetClass="entr" presetSubtype="0" fill="hold" grpId="0" nodeType="withEffect">
                                  <p:stCondLst>
                                    <p:cond delay="15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8" presetClass="emph" presetSubtype="0" repeatCount="indefinite" fill="hold" grpId="1" nodeType="withEffect">
                                  <p:stCondLst>
                                    <p:cond delay="1500"/>
                                  </p:stCondLst>
                                  <p:childTnLst>
                                    <p:animRot by="64800000">
                                      <p:cBhvr>
                                        <p:cTn id="19" dur="7500" fill="hold"/>
                                        <p:tgtEl>
                                          <p:spTgt spid="17"/>
                                        </p:tgtEl>
                                        <p:attrNameLst>
                                          <p:attrName>r</p:attrName>
                                        </p:attrNameLst>
                                      </p:cBhvr>
                                    </p:animRot>
                                  </p:childTnLst>
                                </p:cTn>
                              </p:par>
                              <p:par>
                                <p:cTn id="20" presetID="53" presetClass="entr" presetSubtype="16" fill="hold" grpId="0" nodeType="withEffect">
                                  <p:stCondLst>
                                    <p:cond delay="20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10" presetClass="entr" presetSubtype="0" fill="hold" grpId="0" nodeType="withEffect">
                                  <p:stCondLst>
                                    <p:cond delay="30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8" presetClass="emph" presetSubtype="0" repeatCount="indefinite" fill="hold" grpId="1" nodeType="withEffect">
                                  <p:stCondLst>
                                    <p:cond delay="3000"/>
                                  </p:stCondLst>
                                  <p:childTnLst>
                                    <p:animRot by="-108000000">
                                      <p:cBhvr>
                                        <p:cTn id="29" dur="7500" fill="hold"/>
                                        <p:tgtEl>
                                          <p:spTgt spid="18"/>
                                        </p:tgtEl>
                                        <p:attrNameLst>
                                          <p:attrName>r</p:attrName>
                                        </p:attrNameLst>
                                      </p:cBhvr>
                                    </p:animRot>
                                  </p:childTnLst>
                                </p:cTn>
                              </p:par>
                              <p:par>
                                <p:cTn id="30" presetID="53" presetClass="entr" presetSubtype="16" fill="hold" grpId="0" nodeType="withEffect">
                                  <p:stCondLst>
                                    <p:cond delay="40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10" presetClass="entr" presetSubtype="0" fill="hold" grpId="0" nodeType="withEffect">
                                  <p:stCondLst>
                                    <p:cond delay="45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8" presetClass="emph" presetSubtype="0" repeatCount="indefinite" fill="hold" grpId="1" nodeType="withEffect">
                                  <p:stCondLst>
                                    <p:cond delay="4500"/>
                                  </p:stCondLst>
                                  <p:childTnLst>
                                    <p:animRot by="86400000">
                                      <p:cBhvr>
                                        <p:cTn id="39" dur="7000" fill="hold"/>
                                        <p:tgtEl>
                                          <p:spTgt spid="20"/>
                                        </p:tgtEl>
                                        <p:attrNameLst>
                                          <p:attrName>r</p:attrName>
                                        </p:attrNameLst>
                                      </p:cBhvr>
                                    </p:animRot>
                                  </p:childTnLst>
                                </p:cTn>
                              </p:par>
                              <p:par>
                                <p:cTn id="40" presetID="53" presetClass="entr" presetSubtype="16" fill="hold" grpId="0" nodeType="withEffect">
                                  <p:stCondLst>
                                    <p:cond delay="50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animBg="1"/>
      <p:bldP spid="17" grpId="1" animBg="1"/>
      <p:bldP spid="18" grpId="0" animBg="1"/>
      <p:bldP spid="18" grpId="1" animBg="1"/>
      <p:bldP spid="19" grpId="0" animBg="1"/>
      <p:bldP spid="19" grpId="1" animBg="1"/>
      <p:bldP spid="20" grpId="0" animBg="1"/>
      <p:bldP spid="2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14DC178F-DA6D-413F-BDBA-7A0532E9718B}"/>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5200607E-6BCF-4DFE-9E28-38AFF0A1B10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F85927EC-0F8B-438B-A032-F9102A18842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
        <p:nvSpPr>
          <p:cNvPr id="12" name="文本框 11">
            <a:extLst>
              <a:ext uri="{FF2B5EF4-FFF2-40B4-BE49-F238E27FC236}">
                <a16:creationId xmlns:a16="http://schemas.microsoft.com/office/drawing/2014/main" id="{7E52479E-14A3-4708-B8AD-7980143BB456}"/>
              </a:ext>
            </a:extLst>
          </p:cNvPr>
          <p:cNvSpPr txBox="1"/>
          <p:nvPr/>
        </p:nvSpPr>
        <p:spPr>
          <a:xfrm>
            <a:off x="911424" y="1124744"/>
            <a:ext cx="504056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r>
              <a:rPr lang="zh-CN" altLang="en-US" sz="2400" dirty="0">
                <a:latin typeface="+mn-ea"/>
              </a:rPr>
              <a:t>（三）确定平衡计分卡绩效目标值</a:t>
            </a:r>
          </a:p>
        </p:txBody>
      </p:sp>
      <p:grpSp>
        <p:nvGrpSpPr>
          <p:cNvPr id="9" name="Group 2">
            <a:extLst>
              <a:ext uri="{FF2B5EF4-FFF2-40B4-BE49-F238E27FC236}">
                <a16:creationId xmlns:a16="http://schemas.microsoft.com/office/drawing/2014/main" id="{2CAF8573-412C-4FAE-AB4B-D9D7D4A7AA4D}"/>
              </a:ext>
            </a:extLst>
          </p:cNvPr>
          <p:cNvGrpSpPr/>
          <p:nvPr/>
        </p:nvGrpSpPr>
        <p:grpSpPr bwMode="auto">
          <a:xfrm>
            <a:off x="7742238" y="1516063"/>
            <a:ext cx="1187450" cy="876300"/>
            <a:chOff x="803" y="1519"/>
            <a:chExt cx="937" cy="692"/>
          </a:xfrm>
        </p:grpSpPr>
        <p:sp>
          <p:nvSpPr>
            <p:cNvPr id="10" name="AutoShape 3">
              <a:extLst>
                <a:ext uri="{FF2B5EF4-FFF2-40B4-BE49-F238E27FC236}">
                  <a16:creationId xmlns:a16="http://schemas.microsoft.com/office/drawing/2014/main" id="{429417DE-AFD3-4E45-9A75-7B092D18D572}"/>
                </a:ext>
              </a:extLst>
            </p:cNvPr>
            <p:cNvSpPr>
              <a:spLocks noChangeArrowheads="1"/>
            </p:cNvSpPr>
            <p:nvPr/>
          </p:nvSpPr>
          <p:spPr bwMode="gray">
            <a:xfrm>
              <a:off x="803" y="1519"/>
              <a:ext cx="937" cy="692"/>
            </a:xfrm>
            <a:custGeom>
              <a:avLst/>
              <a:gdLst>
                <a:gd name="G0" fmla="+- 634 0 0"/>
                <a:gd name="G1" fmla="+- 0 0 0"/>
                <a:gd name="G2" fmla="+- 0 0 0"/>
                <a:gd name="T0" fmla="*/ 0 256 1"/>
                <a:gd name="T1" fmla="*/ 180 256 1"/>
                <a:gd name="G3" fmla="+- 0 T0 T1"/>
                <a:gd name="T2" fmla="*/ 0 256 1"/>
                <a:gd name="T3" fmla="*/ 90 256 1"/>
                <a:gd name="G4" fmla="+- 0 T2 T3"/>
                <a:gd name="G5" fmla="*/ G4 2 1"/>
                <a:gd name="T4" fmla="*/ 90 256 1"/>
                <a:gd name="T5" fmla="*/ 0 256 1"/>
                <a:gd name="G6" fmla="+- 0 T4 T5"/>
                <a:gd name="G7" fmla="*/ G6 2 1"/>
                <a:gd name="G8" fmla="abs 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34"/>
                <a:gd name="G18" fmla="*/ 634 1 2"/>
                <a:gd name="G19" fmla="+- G18 5400 0"/>
                <a:gd name="G20" fmla="cos G19 0"/>
                <a:gd name="G21" fmla="sin G19 0"/>
                <a:gd name="G22" fmla="+- G20 10800 0"/>
                <a:gd name="G23" fmla="+- G21 10800 0"/>
                <a:gd name="G24" fmla="+- 10800 0 G20"/>
                <a:gd name="G25" fmla="+- 634 10800 0"/>
                <a:gd name="G26" fmla="?: G9 G17 G25"/>
                <a:gd name="G27" fmla="?: G9 0 21600"/>
                <a:gd name="G28" fmla="cos 10800 0"/>
                <a:gd name="G29" fmla="sin 10800 0"/>
                <a:gd name="G30" fmla="sin 634 0"/>
                <a:gd name="G31" fmla="+- G28 10800 0"/>
                <a:gd name="G32" fmla="+- G29 10800 0"/>
                <a:gd name="G33" fmla="+- G30 10800 0"/>
                <a:gd name="G34" fmla="?: G4 0 G31"/>
                <a:gd name="G35" fmla="?: 0 G34 0"/>
                <a:gd name="G36" fmla="?: G6 G35 G31"/>
                <a:gd name="G37" fmla="+- 21600 0 G36"/>
                <a:gd name="G38" fmla="?: G4 0 G33"/>
                <a:gd name="G39" fmla="?: 0 G38 G32"/>
                <a:gd name="G40" fmla="?: G6 G39 0"/>
                <a:gd name="G41" fmla="?: G4 G32 21600"/>
                <a:gd name="G42" fmla="?: G6 G41 G33"/>
                <a:gd name="T12" fmla="*/ 10800 w 21600"/>
                <a:gd name="T13" fmla="*/ 21600 h 21600"/>
                <a:gd name="T14" fmla="*/ 16517 w 21600"/>
                <a:gd name="T15" fmla="*/ 10800 h 21600"/>
                <a:gd name="T16" fmla="*/ 10800 w 21600"/>
                <a:gd name="T17" fmla="*/ 11434 h 21600"/>
                <a:gd name="T18" fmla="*/ 508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1434" y="10800"/>
                  </a:moveTo>
                  <a:cubicBezTo>
                    <a:pt x="11434" y="11150"/>
                    <a:pt x="11150" y="11434"/>
                    <a:pt x="10800" y="11434"/>
                  </a:cubicBezTo>
                  <a:cubicBezTo>
                    <a:pt x="10449" y="11434"/>
                    <a:pt x="10166" y="11150"/>
                    <a:pt x="10166" y="10800"/>
                  </a:cubicBezTo>
                  <a:lnTo>
                    <a:pt x="0" y="10800"/>
                  </a:lnTo>
                  <a:cubicBezTo>
                    <a:pt x="0" y="16764"/>
                    <a:pt x="4835" y="21600"/>
                    <a:pt x="10800" y="21600"/>
                  </a:cubicBezTo>
                  <a:cubicBezTo>
                    <a:pt x="16764" y="21600"/>
                    <a:pt x="21600" y="16764"/>
                    <a:pt x="21600" y="10800"/>
                  </a:cubicBezTo>
                  <a:close/>
                </a:path>
              </a:pathLst>
            </a:custGeom>
            <a:gradFill rotWithShape="1">
              <a:gsLst>
                <a:gs pos="0">
                  <a:schemeClr val="folHlink"/>
                </a:gs>
                <a:gs pos="50000">
                  <a:schemeClr val="folHlink">
                    <a:gamma/>
                    <a:shade val="47451"/>
                    <a:invGamma/>
                  </a:schemeClr>
                </a:gs>
                <a:gs pos="100000">
                  <a:schemeClr val="folHlink"/>
                </a:gs>
              </a:gsLst>
              <a:lin ang="5400000" scaled="1"/>
            </a:gradFill>
            <a:ln w="9525" algn="ctr">
              <a:noFill/>
              <a:miter lim="800000"/>
            </a:ln>
            <a:effectLst/>
          </p:spPr>
          <p:txBody>
            <a:bodyPr wrap="none" anchor="ctr"/>
            <a:lstStyle/>
            <a:p>
              <a:pPr>
                <a:defRPr/>
              </a:pPr>
              <a:endParaRPr lang="zh-CN" altLang="en-US"/>
            </a:p>
          </p:txBody>
        </p:sp>
        <p:sp>
          <p:nvSpPr>
            <p:cNvPr id="11" name="Oval 4">
              <a:extLst>
                <a:ext uri="{FF2B5EF4-FFF2-40B4-BE49-F238E27FC236}">
                  <a16:creationId xmlns:a16="http://schemas.microsoft.com/office/drawing/2014/main" id="{91A43057-C197-434E-835C-DB27B5EFE108}"/>
                </a:ext>
              </a:extLst>
            </p:cNvPr>
            <p:cNvSpPr>
              <a:spLocks noChangeArrowheads="1"/>
            </p:cNvSpPr>
            <p:nvPr/>
          </p:nvSpPr>
          <p:spPr bwMode="gray">
            <a:xfrm>
              <a:off x="803" y="1799"/>
              <a:ext cx="937" cy="144"/>
            </a:xfrm>
            <a:prstGeom prst="ellipse">
              <a:avLst/>
            </a:prstGeom>
            <a:gradFill rotWithShape="1">
              <a:gsLst>
                <a:gs pos="0">
                  <a:schemeClr val="folHlink"/>
                </a:gs>
                <a:gs pos="100000">
                  <a:schemeClr val="folHlink">
                    <a:gamma/>
                    <a:tint val="73725"/>
                    <a:invGamma/>
                  </a:schemeClr>
                </a:gs>
              </a:gsLst>
              <a:lin ang="5400000" scaled="1"/>
            </a:gradFill>
            <a:ln w="9525" algn="ctr">
              <a:noFill/>
              <a:round/>
            </a:ln>
            <a:effectLst/>
          </p:spPr>
          <p:txBody>
            <a:bodyPr wrap="none" anchor="ctr"/>
            <a:lstStyle/>
            <a:p>
              <a:pPr>
                <a:defRPr/>
              </a:pPr>
              <a:endParaRPr lang="zh-CN" altLang="en-US"/>
            </a:p>
          </p:txBody>
        </p:sp>
      </p:grpSp>
      <p:sp>
        <p:nvSpPr>
          <p:cNvPr id="13" name="Text Box 5">
            <a:extLst>
              <a:ext uri="{FF2B5EF4-FFF2-40B4-BE49-F238E27FC236}">
                <a16:creationId xmlns:a16="http://schemas.microsoft.com/office/drawing/2014/main" id="{7DA2D947-B2D4-4EEF-80B7-27B596588B50}"/>
              </a:ext>
            </a:extLst>
          </p:cNvPr>
          <p:cNvSpPr txBox="1">
            <a:spLocks noChangeArrowheads="1"/>
          </p:cNvSpPr>
          <p:nvPr/>
        </p:nvSpPr>
        <p:spPr bwMode="gray">
          <a:xfrm>
            <a:off x="7950201" y="2054225"/>
            <a:ext cx="735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400" b="1" dirty="0">
                <a:solidFill>
                  <a:srgbClr val="FFFFFF"/>
                </a:solidFill>
              </a:rPr>
              <a:t>3</a:t>
            </a:r>
          </a:p>
        </p:txBody>
      </p:sp>
      <p:pic>
        <p:nvPicPr>
          <p:cNvPr id="14" name="Picture 6" descr="shadow_1_m">
            <a:extLst>
              <a:ext uri="{FF2B5EF4-FFF2-40B4-BE49-F238E27FC236}">
                <a16:creationId xmlns:a16="http://schemas.microsoft.com/office/drawing/2014/main" id="{B95B1505-2A99-4C6B-9915-EC26BF8C67C2}"/>
              </a:ext>
            </a:extLst>
          </p:cNvPr>
          <p:cNvPicPr>
            <a:picLocks noChangeAspect="1" noChangeArrowheads="1"/>
          </p:cNvPicPr>
          <p:nvPr/>
        </p:nvPicPr>
        <p:blipFill>
          <a:blip r:embed="rId2" cstate="print">
            <a:lum bright="-12000"/>
            <a:extLst>
              <a:ext uri="{28A0092B-C50C-407E-A947-70E740481C1C}">
                <a14:useLocalDpi xmlns:a14="http://schemas.microsoft.com/office/drawing/2010/main" val="0"/>
              </a:ext>
            </a:extLst>
          </a:blip>
          <a:srcRect/>
          <a:stretch>
            <a:fillRect/>
          </a:stretch>
        </p:blipFill>
        <p:spPr bwMode="gray">
          <a:xfrm>
            <a:off x="8002589" y="2400300"/>
            <a:ext cx="668337"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7">
            <a:extLst>
              <a:ext uri="{FF2B5EF4-FFF2-40B4-BE49-F238E27FC236}">
                <a16:creationId xmlns:a16="http://schemas.microsoft.com/office/drawing/2014/main" id="{1C82FD9E-542F-4188-AEEB-984239A0D151}"/>
              </a:ext>
            </a:extLst>
          </p:cNvPr>
          <p:cNvSpPr>
            <a:spLocks noChangeArrowheads="1"/>
          </p:cNvSpPr>
          <p:nvPr/>
        </p:nvSpPr>
        <p:spPr bwMode="gray">
          <a:xfrm rot="3125284" flipH="1">
            <a:off x="7831138" y="2160588"/>
            <a:ext cx="96838" cy="42863"/>
          </a:xfrm>
          <a:prstGeom prst="ellipse">
            <a:avLst/>
          </a:prstGeom>
          <a:gradFill rotWithShape="1">
            <a:gsLst>
              <a:gs pos="0">
                <a:srgbClr val="161F26"/>
              </a:gs>
              <a:gs pos="50000">
                <a:srgbClr val="6E99C0"/>
              </a:gs>
              <a:gs pos="100000">
                <a:srgbClr val="161F26"/>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 name="Freeform 9">
            <a:extLst>
              <a:ext uri="{FF2B5EF4-FFF2-40B4-BE49-F238E27FC236}">
                <a16:creationId xmlns:a16="http://schemas.microsoft.com/office/drawing/2014/main" id="{3B9F8EC9-DE94-433B-AEDE-D801437C559B}"/>
              </a:ext>
            </a:extLst>
          </p:cNvPr>
          <p:cNvSpPr/>
          <p:nvPr/>
        </p:nvSpPr>
        <p:spPr bwMode="gray">
          <a:xfrm rot="-6881602">
            <a:off x="7118351" y="1708151"/>
            <a:ext cx="98425" cy="1577975"/>
          </a:xfrm>
          <a:custGeom>
            <a:avLst/>
            <a:gdLst>
              <a:gd name="T0" fmla="*/ 0 w 291"/>
              <a:gd name="T1" fmla="*/ 0 h 1199"/>
              <a:gd name="T2" fmla="*/ 2147483647 w 291"/>
              <a:gd name="T3" fmla="*/ 0 h 1199"/>
              <a:gd name="T4" fmla="*/ 2147483647 w 291"/>
              <a:gd name="T5" fmla="*/ 2147483647 h 1199"/>
              <a:gd name="T6" fmla="*/ 2147483647 w 291"/>
              <a:gd name="T7" fmla="*/ 2147483647 h 1199"/>
              <a:gd name="T8" fmla="*/ 0 w 291"/>
              <a:gd name="T9" fmla="*/ 0 h 1199"/>
              <a:gd name="T10" fmla="*/ 0 60000 65536"/>
              <a:gd name="T11" fmla="*/ 0 60000 65536"/>
              <a:gd name="T12" fmla="*/ 0 60000 65536"/>
              <a:gd name="T13" fmla="*/ 0 60000 65536"/>
              <a:gd name="T14" fmla="*/ 0 60000 65536"/>
              <a:gd name="T15" fmla="*/ 0 w 291"/>
              <a:gd name="T16" fmla="*/ 0 h 1199"/>
              <a:gd name="T17" fmla="*/ 291 w 291"/>
              <a:gd name="T18" fmla="*/ 1199 h 1199"/>
            </a:gdLst>
            <a:ahLst/>
            <a:cxnLst>
              <a:cxn ang="T10">
                <a:pos x="T0" y="T1"/>
              </a:cxn>
              <a:cxn ang="T11">
                <a:pos x="T2" y="T3"/>
              </a:cxn>
              <a:cxn ang="T12">
                <a:pos x="T4" y="T5"/>
              </a:cxn>
              <a:cxn ang="T13">
                <a:pos x="T6" y="T7"/>
              </a:cxn>
              <a:cxn ang="T14">
                <a:pos x="T8" y="T9"/>
              </a:cxn>
            </a:cxnLst>
            <a:rect l="T15" t="T16" r="T17" b="T18"/>
            <a:pathLst>
              <a:path w="291" h="1199">
                <a:moveTo>
                  <a:pt x="0" y="0"/>
                </a:moveTo>
                <a:lnTo>
                  <a:pt x="291" y="0"/>
                </a:lnTo>
                <a:lnTo>
                  <a:pt x="180" y="1199"/>
                </a:lnTo>
                <a:lnTo>
                  <a:pt x="81" y="1193"/>
                </a:lnTo>
                <a:lnTo>
                  <a:pt x="0" y="0"/>
                </a:lnTo>
                <a:close/>
              </a:path>
            </a:pathLst>
          </a:custGeom>
          <a:gradFill rotWithShape="1">
            <a:gsLst>
              <a:gs pos="0">
                <a:srgbClr val="506F8B"/>
              </a:gs>
              <a:gs pos="50000">
                <a:srgbClr val="6E99C0"/>
              </a:gs>
              <a:gs pos="100000">
                <a:srgbClr val="506F8B"/>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7" name="Group 10">
            <a:extLst>
              <a:ext uri="{FF2B5EF4-FFF2-40B4-BE49-F238E27FC236}">
                <a16:creationId xmlns:a16="http://schemas.microsoft.com/office/drawing/2014/main" id="{73907B89-01C5-4441-8253-8C450273788B}"/>
              </a:ext>
            </a:extLst>
          </p:cNvPr>
          <p:cNvGrpSpPr/>
          <p:nvPr/>
        </p:nvGrpSpPr>
        <p:grpSpPr bwMode="auto">
          <a:xfrm>
            <a:off x="4770438" y="1936751"/>
            <a:ext cx="1816100" cy="1452563"/>
            <a:chOff x="803" y="1519"/>
            <a:chExt cx="937" cy="692"/>
          </a:xfrm>
        </p:grpSpPr>
        <p:sp>
          <p:nvSpPr>
            <p:cNvPr id="18" name="AutoShape 11">
              <a:extLst>
                <a:ext uri="{FF2B5EF4-FFF2-40B4-BE49-F238E27FC236}">
                  <a16:creationId xmlns:a16="http://schemas.microsoft.com/office/drawing/2014/main" id="{ED4C2301-8011-4139-B85B-04CB0E43A379}"/>
                </a:ext>
              </a:extLst>
            </p:cNvPr>
            <p:cNvSpPr>
              <a:spLocks noChangeArrowheads="1"/>
            </p:cNvSpPr>
            <p:nvPr/>
          </p:nvSpPr>
          <p:spPr bwMode="gray">
            <a:xfrm>
              <a:off x="803" y="1519"/>
              <a:ext cx="937" cy="692"/>
            </a:xfrm>
            <a:custGeom>
              <a:avLst/>
              <a:gdLst>
                <a:gd name="G0" fmla="+- 634 0 0"/>
                <a:gd name="G1" fmla="+- 0 0 0"/>
                <a:gd name="G2" fmla="+- 0 0 0"/>
                <a:gd name="T0" fmla="*/ 0 256 1"/>
                <a:gd name="T1" fmla="*/ 180 256 1"/>
                <a:gd name="G3" fmla="+- 0 T0 T1"/>
                <a:gd name="T2" fmla="*/ 0 256 1"/>
                <a:gd name="T3" fmla="*/ 90 256 1"/>
                <a:gd name="G4" fmla="+- 0 T2 T3"/>
                <a:gd name="G5" fmla="*/ G4 2 1"/>
                <a:gd name="T4" fmla="*/ 90 256 1"/>
                <a:gd name="T5" fmla="*/ 0 256 1"/>
                <a:gd name="G6" fmla="+- 0 T4 T5"/>
                <a:gd name="G7" fmla="*/ G6 2 1"/>
                <a:gd name="G8" fmla="abs 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34"/>
                <a:gd name="G18" fmla="*/ 634 1 2"/>
                <a:gd name="G19" fmla="+- G18 5400 0"/>
                <a:gd name="G20" fmla="cos G19 0"/>
                <a:gd name="G21" fmla="sin G19 0"/>
                <a:gd name="G22" fmla="+- G20 10800 0"/>
                <a:gd name="G23" fmla="+- G21 10800 0"/>
                <a:gd name="G24" fmla="+- 10800 0 G20"/>
                <a:gd name="G25" fmla="+- 634 10800 0"/>
                <a:gd name="G26" fmla="?: G9 G17 G25"/>
                <a:gd name="G27" fmla="?: G9 0 21600"/>
                <a:gd name="G28" fmla="cos 10800 0"/>
                <a:gd name="G29" fmla="sin 10800 0"/>
                <a:gd name="G30" fmla="sin 634 0"/>
                <a:gd name="G31" fmla="+- G28 10800 0"/>
                <a:gd name="G32" fmla="+- G29 10800 0"/>
                <a:gd name="G33" fmla="+- G30 10800 0"/>
                <a:gd name="G34" fmla="?: G4 0 G31"/>
                <a:gd name="G35" fmla="?: 0 G34 0"/>
                <a:gd name="G36" fmla="?: G6 G35 G31"/>
                <a:gd name="G37" fmla="+- 21600 0 G36"/>
                <a:gd name="G38" fmla="?: G4 0 G33"/>
                <a:gd name="G39" fmla="?: 0 G38 G32"/>
                <a:gd name="G40" fmla="?: G6 G39 0"/>
                <a:gd name="G41" fmla="?: G4 G32 21600"/>
                <a:gd name="G42" fmla="?: G6 G41 G33"/>
                <a:gd name="T12" fmla="*/ 10800 w 21600"/>
                <a:gd name="T13" fmla="*/ 21600 h 21600"/>
                <a:gd name="T14" fmla="*/ 16517 w 21600"/>
                <a:gd name="T15" fmla="*/ 10800 h 21600"/>
                <a:gd name="T16" fmla="*/ 10800 w 21600"/>
                <a:gd name="T17" fmla="*/ 11434 h 21600"/>
                <a:gd name="T18" fmla="*/ 508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1434" y="10800"/>
                  </a:moveTo>
                  <a:cubicBezTo>
                    <a:pt x="11434" y="11150"/>
                    <a:pt x="11150" y="11434"/>
                    <a:pt x="10800" y="11434"/>
                  </a:cubicBezTo>
                  <a:cubicBezTo>
                    <a:pt x="10449" y="11434"/>
                    <a:pt x="10166" y="11150"/>
                    <a:pt x="10166" y="10800"/>
                  </a:cubicBezTo>
                  <a:lnTo>
                    <a:pt x="0" y="10800"/>
                  </a:lnTo>
                  <a:cubicBezTo>
                    <a:pt x="0" y="16764"/>
                    <a:pt x="4835" y="21600"/>
                    <a:pt x="10800" y="21600"/>
                  </a:cubicBezTo>
                  <a:cubicBezTo>
                    <a:pt x="16764" y="21600"/>
                    <a:pt x="21600" y="16764"/>
                    <a:pt x="21600" y="10800"/>
                  </a:cubicBezTo>
                  <a:close/>
                </a:path>
              </a:pathLst>
            </a:custGeom>
            <a:gradFill rotWithShape="1">
              <a:gsLst>
                <a:gs pos="0">
                  <a:schemeClr val="folHlink"/>
                </a:gs>
                <a:gs pos="50000">
                  <a:schemeClr val="folHlink">
                    <a:gamma/>
                    <a:shade val="47451"/>
                    <a:invGamma/>
                  </a:schemeClr>
                </a:gs>
                <a:gs pos="100000">
                  <a:schemeClr val="folHlink"/>
                </a:gs>
              </a:gsLst>
              <a:lin ang="5400000" scaled="1"/>
            </a:gradFill>
            <a:ln w="9525" algn="ctr">
              <a:noFill/>
              <a:miter lim="800000"/>
            </a:ln>
            <a:effectLst/>
          </p:spPr>
          <p:txBody>
            <a:bodyPr wrap="none" anchor="ctr"/>
            <a:lstStyle/>
            <a:p>
              <a:pPr>
                <a:defRPr/>
              </a:pPr>
              <a:endParaRPr lang="zh-CN" altLang="en-US"/>
            </a:p>
          </p:txBody>
        </p:sp>
        <p:sp>
          <p:nvSpPr>
            <p:cNvPr id="19" name="Oval 12">
              <a:extLst>
                <a:ext uri="{FF2B5EF4-FFF2-40B4-BE49-F238E27FC236}">
                  <a16:creationId xmlns:a16="http://schemas.microsoft.com/office/drawing/2014/main" id="{FECA859E-921B-409C-A17B-976E78E0EE9C}"/>
                </a:ext>
              </a:extLst>
            </p:cNvPr>
            <p:cNvSpPr>
              <a:spLocks noChangeArrowheads="1"/>
            </p:cNvSpPr>
            <p:nvPr/>
          </p:nvSpPr>
          <p:spPr bwMode="gray">
            <a:xfrm>
              <a:off x="803" y="1798"/>
              <a:ext cx="937" cy="145"/>
            </a:xfrm>
            <a:prstGeom prst="ellipse">
              <a:avLst/>
            </a:prstGeom>
            <a:gradFill rotWithShape="1">
              <a:gsLst>
                <a:gs pos="0">
                  <a:schemeClr val="folHlink"/>
                </a:gs>
                <a:gs pos="100000">
                  <a:schemeClr val="folHlink">
                    <a:gamma/>
                    <a:tint val="73725"/>
                    <a:invGamma/>
                  </a:schemeClr>
                </a:gs>
              </a:gsLst>
              <a:lin ang="5400000" scaled="1"/>
            </a:gradFill>
            <a:ln w="9525" algn="ctr">
              <a:noFill/>
              <a:round/>
            </a:ln>
            <a:effectLst/>
          </p:spPr>
          <p:txBody>
            <a:bodyPr wrap="none" anchor="ctr"/>
            <a:lstStyle/>
            <a:p>
              <a:pPr>
                <a:defRPr/>
              </a:pPr>
              <a:endParaRPr lang="zh-CN" altLang="en-US"/>
            </a:p>
          </p:txBody>
        </p:sp>
      </p:grpSp>
      <p:sp>
        <p:nvSpPr>
          <p:cNvPr id="20" name="Text Box 13">
            <a:extLst>
              <a:ext uri="{FF2B5EF4-FFF2-40B4-BE49-F238E27FC236}">
                <a16:creationId xmlns:a16="http://schemas.microsoft.com/office/drawing/2014/main" id="{74FDC6A1-F838-454F-AE1D-C6073AC53439}"/>
              </a:ext>
            </a:extLst>
          </p:cNvPr>
          <p:cNvSpPr txBox="1">
            <a:spLocks noChangeArrowheads="1"/>
          </p:cNvSpPr>
          <p:nvPr/>
        </p:nvSpPr>
        <p:spPr bwMode="gray">
          <a:xfrm>
            <a:off x="5114925" y="2900364"/>
            <a:ext cx="1123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2000" b="1" dirty="0">
                <a:solidFill>
                  <a:srgbClr val="FFFFFF"/>
                </a:solidFill>
              </a:rPr>
              <a:t>2</a:t>
            </a:r>
          </a:p>
        </p:txBody>
      </p:sp>
      <p:pic>
        <p:nvPicPr>
          <p:cNvPr id="21" name="Picture 14" descr="shadow_1_m">
            <a:extLst>
              <a:ext uri="{FF2B5EF4-FFF2-40B4-BE49-F238E27FC236}">
                <a16:creationId xmlns:a16="http://schemas.microsoft.com/office/drawing/2014/main" id="{1BD45750-052B-4AAE-BF53-A54534CE1674}"/>
              </a:ext>
            </a:extLst>
          </p:cNvPr>
          <p:cNvPicPr>
            <a:picLocks noChangeAspect="1" noChangeArrowheads="1"/>
          </p:cNvPicPr>
          <p:nvPr/>
        </p:nvPicPr>
        <p:blipFill>
          <a:blip r:embed="rId3" cstate="print">
            <a:lum bright="36000"/>
            <a:extLst>
              <a:ext uri="{28A0092B-C50C-407E-A947-70E740481C1C}">
                <a14:useLocalDpi xmlns:a14="http://schemas.microsoft.com/office/drawing/2010/main" val="0"/>
              </a:ext>
            </a:extLst>
          </a:blip>
          <a:srcRect/>
          <a:stretch>
            <a:fillRect/>
          </a:stretch>
        </p:blipFill>
        <p:spPr bwMode="gray">
          <a:xfrm>
            <a:off x="5173664" y="3441701"/>
            <a:ext cx="10128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15">
            <a:extLst>
              <a:ext uri="{FF2B5EF4-FFF2-40B4-BE49-F238E27FC236}">
                <a16:creationId xmlns:a16="http://schemas.microsoft.com/office/drawing/2014/main" id="{E1D9510C-E449-49F8-BD50-9A56749B1B7E}"/>
              </a:ext>
            </a:extLst>
          </p:cNvPr>
          <p:cNvSpPr>
            <a:spLocks noChangeArrowheads="1"/>
          </p:cNvSpPr>
          <p:nvPr/>
        </p:nvSpPr>
        <p:spPr bwMode="gray">
          <a:xfrm rot="3125284">
            <a:off x="4955382" y="3086894"/>
            <a:ext cx="177800" cy="42863"/>
          </a:xfrm>
          <a:prstGeom prst="ellipse">
            <a:avLst/>
          </a:prstGeom>
          <a:gradFill rotWithShape="1">
            <a:gsLst>
              <a:gs pos="0">
                <a:srgbClr val="161F26"/>
              </a:gs>
              <a:gs pos="50000">
                <a:srgbClr val="6E99C0"/>
              </a:gs>
              <a:gs pos="100000">
                <a:srgbClr val="161F26"/>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Freeform 16">
            <a:extLst>
              <a:ext uri="{FF2B5EF4-FFF2-40B4-BE49-F238E27FC236}">
                <a16:creationId xmlns:a16="http://schemas.microsoft.com/office/drawing/2014/main" id="{7488617F-608B-4A98-8DE8-44C29EBB6FA7}"/>
              </a:ext>
            </a:extLst>
          </p:cNvPr>
          <p:cNvSpPr/>
          <p:nvPr/>
        </p:nvSpPr>
        <p:spPr bwMode="gray">
          <a:xfrm rot="-8595127">
            <a:off x="4164014" y="2841626"/>
            <a:ext cx="327025" cy="2379663"/>
          </a:xfrm>
          <a:custGeom>
            <a:avLst/>
            <a:gdLst>
              <a:gd name="T0" fmla="*/ 0 w 291"/>
              <a:gd name="T1" fmla="*/ 0 h 1199"/>
              <a:gd name="T2" fmla="*/ 2147483647 w 291"/>
              <a:gd name="T3" fmla="*/ 0 h 1199"/>
              <a:gd name="T4" fmla="*/ 2147483647 w 291"/>
              <a:gd name="T5" fmla="*/ 2147483647 h 1199"/>
              <a:gd name="T6" fmla="*/ 2147483647 w 291"/>
              <a:gd name="T7" fmla="*/ 2147483647 h 1199"/>
              <a:gd name="T8" fmla="*/ 0 w 291"/>
              <a:gd name="T9" fmla="*/ 0 h 1199"/>
              <a:gd name="T10" fmla="*/ 0 60000 65536"/>
              <a:gd name="T11" fmla="*/ 0 60000 65536"/>
              <a:gd name="T12" fmla="*/ 0 60000 65536"/>
              <a:gd name="T13" fmla="*/ 0 60000 65536"/>
              <a:gd name="T14" fmla="*/ 0 60000 65536"/>
              <a:gd name="T15" fmla="*/ 0 w 291"/>
              <a:gd name="T16" fmla="*/ 0 h 1199"/>
              <a:gd name="T17" fmla="*/ 291 w 291"/>
              <a:gd name="T18" fmla="*/ 1199 h 1199"/>
            </a:gdLst>
            <a:ahLst/>
            <a:cxnLst>
              <a:cxn ang="T10">
                <a:pos x="T0" y="T1"/>
              </a:cxn>
              <a:cxn ang="T11">
                <a:pos x="T2" y="T3"/>
              </a:cxn>
              <a:cxn ang="T12">
                <a:pos x="T4" y="T5"/>
              </a:cxn>
              <a:cxn ang="T13">
                <a:pos x="T6" y="T7"/>
              </a:cxn>
              <a:cxn ang="T14">
                <a:pos x="T8" y="T9"/>
              </a:cxn>
            </a:cxnLst>
            <a:rect l="T15" t="T16" r="T17" b="T18"/>
            <a:pathLst>
              <a:path w="291" h="1199">
                <a:moveTo>
                  <a:pt x="0" y="0"/>
                </a:moveTo>
                <a:lnTo>
                  <a:pt x="291" y="0"/>
                </a:lnTo>
                <a:lnTo>
                  <a:pt x="180" y="1199"/>
                </a:lnTo>
                <a:lnTo>
                  <a:pt x="81" y="1193"/>
                </a:lnTo>
                <a:lnTo>
                  <a:pt x="0" y="0"/>
                </a:lnTo>
                <a:close/>
              </a:path>
            </a:pathLst>
          </a:custGeom>
          <a:gradFill rotWithShape="1">
            <a:gsLst>
              <a:gs pos="0">
                <a:srgbClr val="506F8B"/>
              </a:gs>
              <a:gs pos="50000">
                <a:srgbClr val="6E99C0"/>
              </a:gs>
              <a:gs pos="100000">
                <a:srgbClr val="506F8B"/>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24" name="Group 17">
            <a:extLst>
              <a:ext uri="{FF2B5EF4-FFF2-40B4-BE49-F238E27FC236}">
                <a16:creationId xmlns:a16="http://schemas.microsoft.com/office/drawing/2014/main" id="{7B7186A5-45CE-45B4-8BF8-C8C0115E2F27}"/>
              </a:ext>
            </a:extLst>
          </p:cNvPr>
          <p:cNvGrpSpPr/>
          <p:nvPr/>
        </p:nvGrpSpPr>
        <p:grpSpPr bwMode="auto">
          <a:xfrm>
            <a:off x="2300288" y="3965576"/>
            <a:ext cx="2628900" cy="2092325"/>
            <a:chOff x="803" y="1519"/>
            <a:chExt cx="937" cy="692"/>
          </a:xfrm>
        </p:grpSpPr>
        <p:sp>
          <p:nvSpPr>
            <p:cNvPr id="25" name="AutoShape 18">
              <a:extLst>
                <a:ext uri="{FF2B5EF4-FFF2-40B4-BE49-F238E27FC236}">
                  <a16:creationId xmlns:a16="http://schemas.microsoft.com/office/drawing/2014/main" id="{8BD18D50-410D-4B0D-B070-18B37F7A8772}"/>
                </a:ext>
              </a:extLst>
            </p:cNvPr>
            <p:cNvSpPr>
              <a:spLocks noChangeArrowheads="1"/>
            </p:cNvSpPr>
            <p:nvPr/>
          </p:nvSpPr>
          <p:spPr bwMode="gray">
            <a:xfrm>
              <a:off x="803" y="1519"/>
              <a:ext cx="937" cy="692"/>
            </a:xfrm>
            <a:custGeom>
              <a:avLst/>
              <a:gdLst>
                <a:gd name="G0" fmla="+- 634 0 0"/>
                <a:gd name="G1" fmla="+- 0 0 0"/>
                <a:gd name="G2" fmla="+- 0 0 0"/>
                <a:gd name="T0" fmla="*/ 0 256 1"/>
                <a:gd name="T1" fmla="*/ 180 256 1"/>
                <a:gd name="G3" fmla="+- 0 T0 T1"/>
                <a:gd name="T2" fmla="*/ 0 256 1"/>
                <a:gd name="T3" fmla="*/ 90 256 1"/>
                <a:gd name="G4" fmla="+- 0 T2 T3"/>
                <a:gd name="G5" fmla="*/ G4 2 1"/>
                <a:gd name="T4" fmla="*/ 90 256 1"/>
                <a:gd name="T5" fmla="*/ 0 256 1"/>
                <a:gd name="G6" fmla="+- 0 T4 T5"/>
                <a:gd name="G7" fmla="*/ G6 2 1"/>
                <a:gd name="G8" fmla="abs 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34"/>
                <a:gd name="G18" fmla="*/ 634 1 2"/>
                <a:gd name="G19" fmla="+- G18 5400 0"/>
                <a:gd name="G20" fmla="cos G19 0"/>
                <a:gd name="G21" fmla="sin G19 0"/>
                <a:gd name="G22" fmla="+- G20 10800 0"/>
                <a:gd name="G23" fmla="+- G21 10800 0"/>
                <a:gd name="G24" fmla="+- 10800 0 G20"/>
                <a:gd name="G25" fmla="+- 634 10800 0"/>
                <a:gd name="G26" fmla="?: G9 G17 G25"/>
                <a:gd name="G27" fmla="?: G9 0 21600"/>
                <a:gd name="G28" fmla="cos 10800 0"/>
                <a:gd name="G29" fmla="sin 10800 0"/>
                <a:gd name="G30" fmla="sin 634 0"/>
                <a:gd name="G31" fmla="+- G28 10800 0"/>
                <a:gd name="G32" fmla="+- G29 10800 0"/>
                <a:gd name="G33" fmla="+- G30 10800 0"/>
                <a:gd name="G34" fmla="?: G4 0 G31"/>
                <a:gd name="G35" fmla="?: 0 G34 0"/>
                <a:gd name="G36" fmla="?: G6 G35 G31"/>
                <a:gd name="G37" fmla="+- 21600 0 G36"/>
                <a:gd name="G38" fmla="?: G4 0 G33"/>
                <a:gd name="G39" fmla="?: 0 G38 G32"/>
                <a:gd name="G40" fmla="?: G6 G39 0"/>
                <a:gd name="G41" fmla="?: G4 G32 21600"/>
                <a:gd name="G42" fmla="?: G6 G41 G33"/>
                <a:gd name="T12" fmla="*/ 10800 w 21600"/>
                <a:gd name="T13" fmla="*/ 21600 h 21600"/>
                <a:gd name="T14" fmla="*/ 16517 w 21600"/>
                <a:gd name="T15" fmla="*/ 10800 h 21600"/>
                <a:gd name="T16" fmla="*/ 10800 w 21600"/>
                <a:gd name="T17" fmla="*/ 11434 h 21600"/>
                <a:gd name="T18" fmla="*/ 508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1434" y="10800"/>
                  </a:moveTo>
                  <a:cubicBezTo>
                    <a:pt x="11434" y="11150"/>
                    <a:pt x="11150" y="11434"/>
                    <a:pt x="10800" y="11434"/>
                  </a:cubicBezTo>
                  <a:cubicBezTo>
                    <a:pt x="10449" y="11434"/>
                    <a:pt x="10166" y="11150"/>
                    <a:pt x="10166" y="10800"/>
                  </a:cubicBezTo>
                  <a:lnTo>
                    <a:pt x="0" y="10800"/>
                  </a:lnTo>
                  <a:cubicBezTo>
                    <a:pt x="0" y="16764"/>
                    <a:pt x="4835" y="21600"/>
                    <a:pt x="10800" y="21600"/>
                  </a:cubicBezTo>
                  <a:cubicBezTo>
                    <a:pt x="16764" y="21600"/>
                    <a:pt x="21600" y="16764"/>
                    <a:pt x="21600" y="10800"/>
                  </a:cubicBezTo>
                  <a:close/>
                </a:path>
              </a:pathLst>
            </a:custGeom>
            <a:gradFill rotWithShape="1">
              <a:gsLst>
                <a:gs pos="0">
                  <a:schemeClr val="folHlink"/>
                </a:gs>
                <a:gs pos="50000">
                  <a:schemeClr val="folHlink">
                    <a:gamma/>
                    <a:shade val="47451"/>
                    <a:invGamma/>
                  </a:schemeClr>
                </a:gs>
                <a:gs pos="100000">
                  <a:schemeClr val="folHlink"/>
                </a:gs>
              </a:gsLst>
              <a:lin ang="5400000" scaled="1"/>
            </a:gradFill>
            <a:ln w="9525" algn="ctr">
              <a:noFill/>
              <a:miter lim="800000"/>
            </a:ln>
            <a:effectLst/>
          </p:spPr>
          <p:txBody>
            <a:bodyPr wrap="none" anchor="ctr"/>
            <a:lstStyle/>
            <a:p>
              <a:pPr>
                <a:defRPr/>
              </a:pPr>
              <a:endParaRPr lang="zh-CN" altLang="en-US"/>
            </a:p>
          </p:txBody>
        </p:sp>
        <p:sp>
          <p:nvSpPr>
            <p:cNvPr id="26" name="Oval 19">
              <a:extLst>
                <a:ext uri="{FF2B5EF4-FFF2-40B4-BE49-F238E27FC236}">
                  <a16:creationId xmlns:a16="http://schemas.microsoft.com/office/drawing/2014/main" id="{BC5C6A91-3587-492F-BBC9-1150CB73F52B}"/>
                </a:ext>
              </a:extLst>
            </p:cNvPr>
            <p:cNvSpPr>
              <a:spLocks noChangeArrowheads="1"/>
            </p:cNvSpPr>
            <p:nvPr/>
          </p:nvSpPr>
          <p:spPr bwMode="gray">
            <a:xfrm>
              <a:off x="803" y="1798"/>
              <a:ext cx="937" cy="145"/>
            </a:xfrm>
            <a:prstGeom prst="ellipse">
              <a:avLst/>
            </a:prstGeom>
            <a:gradFill rotWithShape="1">
              <a:gsLst>
                <a:gs pos="0">
                  <a:schemeClr val="folHlink"/>
                </a:gs>
                <a:gs pos="100000">
                  <a:schemeClr val="folHlink">
                    <a:gamma/>
                    <a:tint val="53725"/>
                    <a:invGamma/>
                  </a:schemeClr>
                </a:gs>
              </a:gsLst>
              <a:lin ang="5400000" scaled="1"/>
            </a:gradFill>
            <a:ln w="9525" algn="ctr">
              <a:noFill/>
              <a:round/>
            </a:ln>
            <a:effectLst/>
          </p:spPr>
          <p:txBody>
            <a:bodyPr wrap="none" anchor="ctr"/>
            <a:lstStyle/>
            <a:p>
              <a:pPr>
                <a:defRPr/>
              </a:pPr>
              <a:endParaRPr lang="zh-CN" altLang="en-US"/>
            </a:p>
          </p:txBody>
        </p:sp>
      </p:grpSp>
      <p:sp>
        <p:nvSpPr>
          <p:cNvPr id="27" name="Text Box 20">
            <a:extLst>
              <a:ext uri="{FF2B5EF4-FFF2-40B4-BE49-F238E27FC236}">
                <a16:creationId xmlns:a16="http://schemas.microsoft.com/office/drawing/2014/main" id="{BD4CAD8F-1E25-41AC-8697-67790CE791B3}"/>
              </a:ext>
            </a:extLst>
          </p:cNvPr>
          <p:cNvSpPr txBox="1">
            <a:spLocks noChangeArrowheads="1"/>
          </p:cNvSpPr>
          <p:nvPr/>
        </p:nvSpPr>
        <p:spPr bwMode="gray">
          <a:xfrm>
            <a:off x="2789239" y="5368925"/>
            <a:ext cx="16271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3200" b="1" dirty="0">
                <a:solidFill>
                  <a:srgbClr val="FFFFFF"/>
                </a:solidFill>
              </a:rPr>
              <a:t>1</a:t>
            </a:r>
          </a:p>
        </p:txBody>
      </p:sp>
      <p:sp>
        <p:nvSpPr>
          <p:cNvPr id="28" name="AutoShape 21">
            <a:extLst>
              <a:ext uri="{FF2B5EF4-FFF2-40B4-BE49-F238E27FC236}">
                <a16:creationId xmlns:a16="http://schemas.microsoft.com/office/drawing/2014/main" id="{1D6D92E7-AECF-4F4E-8715-0ED49FB785B4}"/>
              </a:ext>
            </a:extLst>
          </p:cNvPr>
          <p:cNvSpPr>
            <a:spLocks noChangeArrowheads="1"/>
          </p:cNvSpPr>
          <p:nvPr/>
        </p:nvSpPr>
        <p:spPr bwMode="gray">
          <a:xfrm flipH="1">
            <a:off x="3898901" y="4140200"/>
            <a:ext cx="828675" cy="596900"/>
          </a:xfrm>
          <a:prstGeom prst="curvedRightArrow">
            <a:avLst>
              <a:gd name="adj1" fmla="val 19583"/>
              <a:gd name="adj2" fmla="val 44676"/>
              <a:gd name="adj3" fmla="val 39194"/>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 name="Line 24">
            <a:extLst>
              <a:ext uri="{FF2B5EF4-FFF2-40B4-BE49-F238E27FC236}">
                <a16:creationId xmlns:a16="http://schemas.microsoft.com/office/drawing/2014/main" id="{C45450EA-A0BE-42FE-90D3-07C737761D86}"/>
              </a:ext>
            </a:extLst>
          </p:cNvPr>
          <p:cNvSpPr>
            <a:spLocks noChangeShapeType="1"/>
          </p:cNvSpPr>
          <p:nvPr/>
        </p:nvSpPr>
        <p:spPr bwMode="gray">
          <a:xfrm>
            <a:off x="7907338" y="2743201"/>
            <a:ext cx="0" cy="809625"/>
          </a:xfrm>
          <a:prstGeom prst="line">
            <a:avLst/>
          </a:prstGeom>
          <a:noFill/>
          <a:ln w="28575">
            <a:solidFill>
              <a:srgbClr val="FF6600"/>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0" name="Line 25">
            <a:extLst>
              <a:ext uri="{FF2B5EF4-FFF2-40B4-BE49-F238E27FC236}">
                <a16:creationId xmlns:a16="http://schemas.microsoft.com/office/drawing/2014/main" id="{3610D4A9-7C2C-4428-85A9-C1CF2FD49E32}"/>
              </a:ext>
            </a:extLst>
          </p:cNvPr>
          <p:cNvSpPr>
            <a:spLocks noChangeShapeType="1"/>
          </p:cNvSpPr>
          <p:nvPr/>
        </p:nvSpPr>
        <p:spPr bwMode="gray">
          <a:xfrm>
            <a:off x="2322513" y="2446338"/>
            <a:ext cx="0" cy="906462"/>
          </a:xfrm>
          <a:prstGeom prst="line">
            <a:avLst/>
          </a:prstGeom>
          <a:noFill/>
          <a:ln w="28575">
            <a:solidFill>
              <a:srgbClr val="FF6600"/>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 name="Line 27">
            <a:extLst>
              <a:ext uri="{FF2B5EF4-FFF2-40B4-BE49-F238E27FC236}">
                <a16:creationId xmlns:a16="http://schemas.microsoft.com/office/drawing/2014/main" id="{F3A175EC-7169-4777-8E92-C912866BC2F0}"/>
              </a:ext>
            </a:extLst>
          </p:cNvPr>
          <p:cNvSpPr>
            <a:spLocks noChangeShapeType="1"/>
          </p:cNvSpPr>
          <p:nvPr/>
        </p:nvSpPr>
        <p:spPr bwMode="gray">
          <a:xfrm>
            <a:off x="5162550" y="5080001"/>
            <a:ext cx="0" cy="727075"/>
          </a:xfrm>
          <a:prstGeom prst="line">
            <a:avLst/>
          </a:prstGeom>
          <a:noFill/>
          <a:ln w="28575">
            <a:solidFill>
              <a:srgbClr val="FF6600"/>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Rectangle 28">
            <a:extLst>
              <a:ext uri="{FF2B5EF4-FFF2-40B4-BE49-F238E27FC236}">
                <a16:creationId xmlns:a16="http://schemas.microsoft.com/office/drawing/2014/main" id="{C376610E-D8DB-4D07-A6EB-B3EC573B1402}"/>
              </a:ext>
            </a:extLst>
          </p:cNvPr>
          <p:cNvSpPr>
            <a:spLocks noChangeArrowheads="1"/>
          </p:cNvSpPr>
          <p:nvPr/>
        </p:nvSpPr>
        <p:spPr bwMode="gray">
          <a:xfrm>
            <a:off x="5213351" y="5061231"/>
            <a:ext cx="1816100" cy="74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10000"/>
              </a:lnSpc>
            </a:pPr>
            <a:r>
              <a:rPr lang="zh-CN" altLang="en-US" sz="2000" b="1" dirty="0">
                <a:latin typeface="+mn-ea"/>
                <a:ea typeface="+mn-ea"/>
              </a:rPr>
              <a:t>确定战略主题的目标值</a:t>
            </a:r>
            <a:endParaRPr lang="en-US" altLang="zh-CN" sz="2000" dirty="0">
              <a:latin typeface="+mn-ea"/>
              <a:ea typeface="+mn-ea"/>
            </a:endParaRPr>
          </a:p>
        </p:txBody>
      </p:sp>
      <p:grpSp>
        <p:nvGrpSpPr>
          <p:cNvPr id="33" name="Group 29">
            <a:extLst>
              <a:ext uri="{FF2B5EF4-FFF2-40B4-BE49-F238E27FC236}">
                <a16:creationId xmlns:a16="http://schemas.microsoft.com/office/drawing/2014/main" id="{64C94D7A-F6F6-4480-9C2F-FF4F1084D876}"/>
              </a:ext>
            </a:extLst>
          </p:cNvPr>
          <p:cNvGrpSpPr/>
          <p:nvPr/>
        </p:nvGrpSpPr>
        <p:grpSpPr bwMode="auto">
          <a:xfrm rot="291726">
            <a:off x="3017838" y="3500439"/>
            <a:ext cx="1270000" cy="1571625"/>
            <a:chOff x="1971" y="2318"/>
            <a:chExt cx="482" cy="596"/>
          </a:xfrm>
        </p:grpSpPr>
        <p:sp>
          <p:nvSpPr>
            <p:cNvPr id="34" name="Oval 30">
              <a:extLst>
                <a:ext uri="{FF2B5EF4-FFF2-40B4-BE49-F238E27FC236}">
                  <a16:creationId xmlns:a16="http://schemas.microsoft.com/office/drawing/2014/main" id="{9A201014-AEB2-4565-8ABF-A0D5F767BF21}"/>
                </a:ext>
              </a:extLst>
            </p:cNvPr>
            <p:cNvSpPr>
              <a:spLocks noChangeArrowheads="1"/>
            </p:cNvSpPr>
            <p:nvPr/>
          </p:nvSpPr>
          <p:spPr bwMode="gray">
            <a:xfrm>
              <a:off x="2149" y="2318"/>
              <a:ext cx="126" cy="123"/>
            </a:xfrm>
            <a:prstGeom prst="ellipse">
              <a:avLst/>
            </a:prstGeom>
            <a:solidFill>
              <a:srgbClr val="FEE3AC"/>
            </a:solidFill>
            <a:ln w="9525">
              <a:round/>
            </a:ln>
            <a:scene3d>
              <a:camera prst="legacyPerspectiveFront">
                <a:rot lat="20099976" lon="1500000" rev="0"/>
              </a:camera>
              <a:lightRig rig="legacyFlat2" dir="t"/>
            </a:scene3d>
            <a:sp3d extrusionH="87300" prstMaterial="legacyMetal">
              <a:bevelT w="13500" h="13500" prst="angle"/>
              <a:bevelB w="13500" h="13500" prst="angle"/>
              <a:extrusionClr>
                <a:srgbClr val="FFB219"/>
              </a:extrusionClr>
              <a:contourClr>
                <a:srgbClr val="FEE3AC"/>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Freeform 31">
              <a:extLst>
                <a:ext uri="{FF2B5EF4-FFF2-40B4-BE49-F238E27FC236}">
                  <a16:creationId xmlns:a16="http://schemas.microsoft.com/office/drawing/2014/main" id="{6B771E05-DDB7-4A27-8D50-94DC466D010C}"/>
                </a:ext>
              </a:extLst>
            </p:cNvPr>
            <p:cNvSpPr/>
            <p:nvPr/>
          </p:nvSpPr>
          <p:spPr bwMode="gray">
            <a:xfrm>
              <a:off x="1971" y="2336"/>
              <a:ext cx="482" cy="578"/>
            </a:xfrm>
            <a:custGeom>
              <a:avLst/>
              <a:gdLst>
                <a:gd name="T0" fmla="*/ 0 w 3312"/>
                <a:gd name="T1" fmla="*/ 0 h 3962"/>
                <a:gd name="T2" fmla="*/ 0 w 3312"/>
                <a:gd name="T3" fmla="*/ 0 h 3962"/>
                <a:gd name="T4" fmla="*/ 0 w 3312"/>
                <a:gd name="T5" fmla="*/ 0 h 3962"/>
                <a:gd name="T6" fmla="*/ 0 w 3312"/>
                <a:gd name="T7" fmla="*/ 0 h 3962"/>
                <a:gd name="T8" fmla="*/ 0 w 3312"/>
                <a:gd name="T9" fmla="*/ 0 h 3962"/>
                <a:gd name="T10" fmla="*/ 0 w 3312"/>
                <a:gd name="T11" fmla="*/ 0 h 3962"/>
                <a:gd name="T12" fmla="*/ 0 w 3312"/>
                <a:gd name="T13" fmla="*/ 0 h 3962"/>
                <a:gd name="T14" fmla="*/ 0 w 3312"/>
                <a:gd name="T15" fmla="*/ 0 h 3962"/>
                <a:gd name="T16" fmla="*/ 0 w 3312"/>
                <a:gd name="T17" fmla="*/ 0 h 3962"/>
                <a:gd name="T18" fmla="*/ 0 w 3312"/>
                <a:gd name="T19" fmla="*/ 0 h 3962"/>
                <a:gd name="T20" fmla="*/ 0 w 3312"/>
                <a:gd name="T21" fmla="*/ 0 h 3962"/>
                <a:gd name="T22" fmla="*/ 0 w 3312"/>
                <a:gd name="T23" fmla="*/ 0 h 3962"/>
                <a:gd name="T24" fmla="*/ 0 w 3312"/>
                <a:gd name="T25" fmla="*/ 0 h 3962"/>
                <a:gd name="T26" fmla="*/ 0 w 3312"/>
                <a:gd name="T27" fmla="*/ 0 h 3962"/>
                <a:gd name="T28" fmla="*/ 0 w 3312"/>
                <a:gd name="T29" fmla="*/ 0 h 3962"/>
                <a:gd name="T30" fmla="*/ 0 w 3312"/>
                <a:gd name="T31" fmla="*/ 0 h 3962"/>
                <a:gd name="T32" fmla="*/ 0 w 3312"/>
                <a:gd name="T33" fmla="*/ 0 h 3962"/>
                <a:gd name="T34" fmla="*/ 0 w 3312"/>
                <a:gd name="T35" fmla="*/ 0 h 3962"/>
                <a:gd name="T36" fmla="*/ 0 w 3312"/>
                <a:gd name="T37" fmla="*/ 0 h 3962"/>
                <a:gd name="T38" fmla="*/ 0 w 3312"/>
                <a:gd name="T39" fmla="*/ 0 h 3962"/>
                <a:gd name="T40" fmla="*/ 0 w 3312"/>
                <a:gd name="T41" fmla="*/ 0 h 3962"/>
                <a:gd name="T42" fmla="*/ 0 w 3312"/>
                <a:gd name="T43" fmla="*/ 0 h 3962"/>
                <a:gd name="T44" fmla="*/ 0 w 3312"/>
                <a:gd name="T45" fmla="*/ 0 h 3962"/>
                <a:gd name="T46" fmla="*/ 0 w 3312"/>
                <a:gd name="T47" fmla="*/ 0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2"/>
                <a:gd name="T73" fmla="*/ 0 h 3962"/>
                <a:gd name="T74" fmla="*/ 3312 w 3312"/>
                <a:gd name="T75" fmla="*/ 3962 h 396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FEE3AC"/>
            </a:solidFill>
            <a:ln w="9525">
              <a:round/>
            </a:ln>
            <a:scene3d>
              <a:camera prst="legacyPerspectiveFront">
                <a:rot lat="20099976" lon="1500000" rev="0"/>
              </a:camera>
              <a:lightRig rig="legacyFlat2" dir="t"/>
            </a:scene3d>
            <a:sp3d extrusionH="87300" prstMaterial="legacyMetal">
              <a:bevelT w="13500" h="13500" prst="angle"/>
              <a:bevelB w="13500" h="13500" prst="angle"/>
              <a:extrusionClr>
                <a:srgbClr val="FFB219"/>
              </a:extrusionClr>
              <a:contourClr>
                <a:srgbClr val="FEE3AC"/>
              </a:contourClr>
            </a:sp3d>
          </p:spPr>
          <p:txBody>
            <a:bodyPr>
              <a:flatTx/>
            </a:bodyPr>
            <a:lstStyle/>
            <a:p>
              <a:endParaRPr lang="zh-CN" altLang="en-US"/>
            </a:p>
          </p:txBody>
        </p:sp>
      </p:grpSp>
      <p:grpSp>
        <p:nvGrpSpPr>
          <p:cNvPr id="36" name="Group 32">
            <a:extLst>
              <a:ext uri="{FF2B5EF4-FFF2-40B4-BE49-F238E27FC236}">
                <a16:creationId xmlns:a16="http://schemas.microsoft.com/office/drawing/2014/main" id="{A1DB2A40-2EFE-400F-ADAC-411CF5E98845}"/>
              </a:ext>
            </a:extLst>
          </p:cNvPr>
          <p:cNvGrpSpPr/>
          <p:nvPr/>
        </p:nvGrpSpPr>
        <p:grpSpPr bwMode="auto">
          <a:xfrm rot="291726">
            <a:off x="5327651" y="1782763"/>
            <a:ext cx="714375" cy="882650"/>
            <a:chOff x="1971" y="2318"/>
            <a:chExt cx="482" cy="596"/>
          </a:xfrm>
        </p:grpSpPr>
        <p:sp>
          <p:nvSpPr>
            <p:cNvPr id="37" name="Oval 33">
              <a:extLst>
                <a:ext uri="{FF2B5EF4-FFF2-40B4-BE49-F238E27FC236}">
                  <a16:creationId xmlns:a16="http://schemas.microsoft.com/office/drawing/2014/main" id="{F8432D6E-C94D-4365-8CBB-A460AA67CD9B}"/>
                </a:ext>
              </a:extLst>
            </p:cNvPr>
            <p:cNvSpPr>
              <a:spLocks noChangeArrowheads="1"/>
            </p:cNvSpPr>
            <p:nvPr/>
          </p:nvSpPr>
          <p:spPr bwMode="gray">
            <a:xfrm>
              <a:off x="2149" y="2318"/>
              <a:ext cx="126" cy="123"/>
            </a:xfrm>
            <a:prstGeom prst="ellipse">
              <a:avLst/>
            </a:prstGeom>
            <a:solidFill>
              <a:srgbClr val="FFCC00"/>
            </a:solidFill>
            <a:ln w="9525">
              <a:round/>
            </a:ln>
            <a:scene3d>
              <a:camera prst="legacyPerspectiveFront">
                <a:rot lat="20099976" lon="1500000" rev="0"/>
              </a:camera>
              <a:lightRig rig="legacyFlat2" dir="t"/>
            </a:scene3d>
            <a:sp3d extrusionH="36500" prstMaterial="legacyMatte">
              <a:bevelT w="13500" h="13500" prst="angle"/>
              <a:bevelB w="13500" h="13500" prst="angle"/>
              <a:extrusionClr>
                <a:srgbClr val="FFB219"/>
              </a:extrusionClr>
              <a:contourClr>
                <a:srgbClr val="FFCC00"/>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8" name="Freeform 34">
              <a:extLst>
                <a:ext uri="{FF2B5EF4-FFF2-40B4-BE49-F238E27FC236}">
                  <a16:creationId xmlns:a16="http://schemas.microsoft.com/office/drawing/2014/main" id="{37616502-4D94-4933-B5D1-1063595C9217}"/>
                </a:ext>
              </a:extLst>
            </p:cNvPr>
            <p:cNvSpPr/>
            <p:nvPr/>
          </p:nvSpPr>
          <p:spPr bwMode="gray">
            <a:xfrm>
              <a:off x="1971" y="2336"/>
              <a:ext cx="482" cy="578"/>
            </a:xfrm>
            <a:custGeom>
              <a:avLst/>
              <a:gdLst>
                <a:gd name="T0" fmla="*/ 0 w 3312"/>
                <a:gd name="T1" fmla="*/ 0 h 3962"/>
                <a:gd name="T2" fmla="*/ 0 w 3312"/>
                <a:gd name="T3" fmla="*/ 0 h 3962"/>
                <a:gd name="T4" fmla="*/ 0 w 3312"/>
                <a:gd name="T5" fmla="*/ 0 h 3962"/>
                <a:gd name="T6" fmla="*/ 0 w 3312"/>
                <a:gd name="T7" fmla="*/ 0 h 3962"/>
                <a:gd name="T8" fmla="*/ 0 w 3312"/>
                <a:gd name="T9" fmla="*/ 0 h 3962"/>
                <a:gd name="T10" fmla="*/ 0 w 3312"/>
                <a:gd name="T11" fmla="*/ 0 h 3962"/>
                <a:gd name="T12" fmla="*/ 0 w 3312"/>
                <a:gd name="T13" fmla="*/ 0 h 3962"/>
                <a:gd name="T14" fmla="*/ 0 w 3312"/>
                <a:gd name="T15" fmla="*/ 0 h 3962"/>
                <a:gd name="T16" fmla="*/ 0 w 3312"/>
                <a:gd name="T17" fmla="*/ 0 h 3962"/>
                <a:gd name="T18" fmla="*/ 0 w 3312"/>
                <a:gd name="T19" fmla="*/ 0 h 3962"/>
                <a:gd name="T20" fmla="*/ 0 w 3312"/>
                <a:gd name="T21" fmla="*/ 0 h 3962"/>
                <a:gd name="T22" fmla="*/ 0 w 3312"/>
                <a:gd name="T23" fmla="*/ 0 h 3962"/>
                <a:gd name="T24" fmla="*/ 0 w 3312"/>
                <a:gd name="T25" fmla="*/ 0 h 3962"/>
                <a:gd name="T26" fmla="*/ 0 w 3312"/>
                <a:gd name="T27" fmla="*/ 0 h 3962"/>
                <a:gd name="T28" fmla="*/ 0 w 3312"/>
                <a:gd name="T29" fmla="*/ 0 h 3962"/>
                <a:gd name="T30" fmla="*/ 0 w 3312"/>
                <a:gd name="T31" fmla="*/ 0 h 3962"/>
                <a:gd name="T32" fmla="*/ 0 w 3312"/>
                <a:gd name="T33" fmla="*/ 0 h 3962"/>
                <a:gd name="T34" fmla="*/ 0 w 3312"/>
                <a:gd name="T35" fmla="*/ 0 h 3962"/>
                <a:gd name="T36" fmla="*/ 0 w 3312"/>
                <a:gd name="T37" fmla="*/ 0 h 3962"/>
                <a:gd name="T38" fmla="*/ 0 w 3312"/>
                <a:gd name="T39" fmla="*/ 0 h 3962"/>
                <a:gd name="T40" fmla="*/ 0 w 3312"/>
                <a:gd name="T41" fmla="*/ 0 h 3962"/>
                <a:gd name="T42" fmla="*/ 0 w 3312"/>
                <a:gd name="T43" fmla="*/ 0 h 3962"/>
                <a:gd name="T44" fmla="*/ 0 w 3312"/>
                <a:gd name="T45" fmla="*/ 0 h 3962"/>
                <a:gd name="T46" fmla="*/ 0 w 3312"/>
                <a:gd name="T47" fmla="*/ 0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2"/>
                <a:gd name="T73" fmla="*/ 0 h 3962"/>
                <a:gd name="T74" fmla="*/ 3312 w 3312"/>
                <a:gd name="T75" fmla="*/ 3962 h 396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FFCC00"/>
            </a:solidFill>
            <a:ln w="9525">
              <a:round/>
            </a:ln>
            <a:scene3d>
              <a:camera prst="legacyPerspectiveFront">
                <a:rot lat="20099976" lon="1500000" rev="0"/>
              </a:camera>
              <a:lightRig rig="legacyFlat2" dir="t"/>
            </a:scene3d>
            <a:sp3d extrusionH="36500" prstMaterial="legacyMatte">
              <a:bevelT w="13500" h="13500" prst="angle"/>
              <a:bevelB w="13500" h="13500" prst="angle"/>
              <a:extrusionClr>
                <a:srgbClr val="FFB219"/>
              </a:extrusionClr>
              <a:contourClr>
                <a:srgbClr val="FFCC00"/>
              </a:contourClr>
            </a:sp3d>
          </p:spPr>
          <p:txBody>
            <a:bodyPr>
              <a:flatTx/>
            </a:bodyPr>
            <a:lstStyle/>
            <a:p>
              <a:endParaRPr lang="zh-CN" altLang="en-US"/>
            </a:p>
          </p:txBody>
        </p:sp>
      </p:grpSp>
      <p:sp>
        <p:nvSpPr>
          <p:cNvPr id="39" name="AutoShape 35">
            <a:extLst>
              <a:ext uri="{FF2B5EF4-FFF2-40B4-BE49-F238E27FC236}">
                <a16:creationId xmlns:a16="http://schemas.microsoft.com/office/drawing/2014/main" id="{974C5F7C-F837-479C-8368-31F136E33081}"/>
              </a:ext>
            </a:extLst>
          </p:cNvPr>
          <p:cNvSpPr>
            <a:spLocks noChangeArrowheads="1"/>
          </p:cNvSpPr>
          <p:nvPr/>
        </p:nvSpPr>
        <p:spPr bwMode="gray">
          <a:xfrm>
            <a:off x="2520951" y="4154488"/>
            <a:ext cx="828675" cy="596900"/>
          </a:xfrm>
          <a:prstGeom prst="curvedRightArrow">
            <a:avLst>
              <a:gd name="adj1" fmla="val 16542"/>
              <a:gd name="adj2" fmla="val 38977"/>
              <a:gd name="adj3" fmla="val 39419"/>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40" name="Group 36">
            <a:extLst>
              <a:ext uri="{FF2B5EF4-FFF2-40B4-BE49-F238E27FC236}">
                <a16:creationId xmlns:a16="http://schemas.microsoft.com/office/drawing/2014/main" id="{785B2FE7-BE76-4A9F-996F-09C65850D765}"/>
              </a:ext>
            </a:extLst>
          </p:cNvPr>
          <p:cNvGrpSpPr/>
          <p:nvPr/>
        </p:nvGrpSpPr>
        <p:grpSpPr bwMode="auto">
          <a:xfrm rot="363836">
            <a:off x="8166100" y="1487489"/>
            <a:ext cx="368300" cy="454025"/>
            <a:chOff x="1971" y="2318"/>
            <a:chExt cx="482" cy="596"/>
          </a:xfrm>
        </p:grpSpPr>
        <p:sp>
          <p:nvSpPr>
            <p:cNvPr id="41" name="Oval 37">
              <a:extLst>
                <a:ext uri="{FF2B5EF4-FFF2-40B4-BE49-F238E27FC236}">
                  <a16:creationId xmlns:a16="http://schemas.microsoft.com/office/drawing/2014/main" id="{873302DE-D87D-4C2C-81AB-9E1A1E281010}"/>
                </a:ext>
              </a:extLst>
            </p:cNvPr>
            <p:cNvSpPr>
              <a:spLocks noChangeArrowheads="1"/>
            </p:cNvSpPr>
            <p:nvPr/>
          </p:nvSpPr>
          <p:spPr bwMode="gray">
            <a:xfrm>
              <a:off x="2149" y="2318"/>
              <a:ext cx="126" cy="123"/>
            </a:xfrm>
            <a:prstGeom prst="ellipse">
              <a:avLst/>
            </a:prstGeom>
            <a:solidFill>
              <a:srgbClr val="CC9900"/>
            </a:solidFill>
            <a:ln w="9525">
              <a:round/>
            </a:ln>
            <a:scene3d>
              <a:camera prst="legacyPerspectiveFront">
                <a:rot lat="20099976" lon="1500000" rev="0"/>
              </a:camera>
              <a:lightRig rig="legacyNormal2" dir="t"/>
            </a:scene3d>
            <a:sp3d extrusionH="11100" prstMaterial="legacyMatte">
              <a:bevelT w="13500" h="13500" prst="angle"/>
              <a:bevelB w="13500" h="13500" prst="angle"/>
              <a:extrusionClr>
                <a:srgbClr val="FFB219"/>
              </a:extrusionClr>
              <a:contourClr>
                <a:srgbClr val="CC9900"/>
              </a:contourClr>
            </a:sp3d>
          </p:spPr>
          <p:txBody>
            <a:bodyPr wrap="none" anchor="ctr">
              <a:flatTx/>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2" name="Freeform 38">
              <a:extLst>
                <a:ext uri="{FF2B5EF4-FFF2-40B4-BE49-F238E27FC236}">
                  <a16:creationId xmlns:a16="http://schemas.microsoft.com/office/drawing/2014/main" id="{C0F6956A-9379-44C0-B948-A3CD7A58C637}"/>
                </a:ext>
              </a:extLst>
            </p:cNvPr>
            <p:cNvSpPr/>
            <p:nvPr/>
          </p:nvSpPr>
          <p:spPr bwMode="gray">
            <a:xfrm>
              <a:off x="1971" y="2336"/>
              <a:ext cx="482" cy="578"/>
            </a:xfrm>
            <a:custGeom>
              <a:avLst/>
              <a:gdLst>
                <a:gd name="T0" fmla="*/ 0 w 3312"/>
                <a:gd name="T1" fmla="*/ 0 h 3962"/>
                <a:gd name="T2" fmla="*/ 0 w 3312"/>
                <a:gd name="T3" fmla="*/ 0 h 3962"/>
                <a:gd name="T4" fmla="*/ 0 w 3312"/>
                <a:gd name="T5" fmla="*/ 0 h 3962"/>
                <a:gd name="T6" fmla="*/ 0 w 3312"/>
                <a:gd name="T7" fmla="*/ 0 h 3962"/>
                <a:gd name="T8" fmla="*/ 0 w 3312"/>
                <a:gd name="T9" fmla="*/ 0 h 3962"/>
                <a:gd name="T10" fmla="*/ 0 w 3312"/>
                <a:gd name="T11" fmla="*/ 0 h 3962"/>
                <a:gd name="T12" fmla="*/ 0 w 3312"/>
                <a:gd name="T13" fmla="*/ 0 h 3962"/>
                <a:gd name="T14" fmla="*/ 0 w 3312"/>
                <a:gd name="T15" fmla="*/ 0 h 3962"/>
                <a:gd name="T16" fmla="*/ 0 w 3312"/>
                <a:gd name="T17" fmla="*/ 0 h 3962"/>
                <a:gd name="T18" fmla="*/ 0 w 3312"/>
                <a:gd name="T19" fmla="*/ 0 h 3962"/>
                <a:gd name="T20" fmla="*/ 0 w 3312"/>
                <a:gd name="T21" fmla="*/ 0 h 3962"/>
                <a:gd name="T22" fmla="*/ 0 w 3312"/>
                <a:gd name="T23" fmla="*/ 0 h 3962"/>
                <a:gd name="T24" fmla="*/ 0 w 3312"/>
                <a:gd name="T25" fmla="*/ 0 h 3962"/>
                <a:gd name="T26" fmla="*/ 0 w 3312"/>
                <a:gd name="T27" fmla="*/ 0 h 3962"/>
                <a:gd name="T28" fmla="*/ 0 w 3312"/>
                <a:gd name="T29" fmla="*/ 0 h 3962"/>
                <a:gd name="T30" fmla="*/ 0 w 3312"/>
                <a:gd name="T31" fmla="*/ 0 h 3962"/>
                <a:gd name="T32" fmla="*/ 0 w 3312"/>
                <a:gd name="T33" fmla="*/ 0 h 3962"/>
                <a:gd name="T34" fmla="*/ 0 w 3312"/>
                <a:gd name="T35" fmla="*/ 0 h 3962"/>
                <a:gd name="T36" fmla="*/ 0 w 3312"/>
                <a:gd name="T37" fmla="*/ 0 h 3962"/>
                <a:gd name="T38" fmla="*/ 0 w 3312"/>
                <a:gd name="T39" fmla="*/ 0 h 3962"/>
                <a:gd name="T40" fmla="*/ 0 w 3312"/>
                <a:gd name="T41" fmla="*/ 0 h 3962"/>
                <a:gd name="T42" fmla="*/ 0 w 3312"/>
                <a:gd name="T43" fmla="*/ 0 h 3962"/>
                <a:gd name="T44" fmla="*/ 0 w 3312"/>
                <a:gd name="T45" fmla="*/ 0 h 3962"/>
                <a:gd name="T46" fmla="*/ 0 w 3312"/>
                <a:gd name="T47" fmla="*/ 0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2"/>
                <a:gd name="T73" fmla="*/ 0 h 3962"/>
                <a:gd name="T74" fmla="*/ 3312 w 3312"/>
                <a:gd name="T75" fmla="*/ 3962 h 396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CC9900"/>
            </a:solidFill>
            <a:ln w="9525">
              <a:round/>
            </a:ln>
            <a:scene3d>
              <a:camera prst="legacyPerspectiveFront">
                <a:rot lat="20099976" lon="1500000" rev="0"/>
              </a:camera>
              <a:lightRig rig="legacyNormal2" dir="t"/>
            </a:scene3d>
            <a:sp3d extrusionH="11100" prstMaterial="legacyMatte">
              <a:bevelT w="13500" h="13500" prst="angle"/>
              <a:bevelB w="13500" h="13500" prst="angle"/>
              <a:extrusionClr>
                <a:srgbClr val="FFB219"/>
              </a:extrusionClr>
              <a:contourClr>
                <a:srgbClr val="CC9900"/>
              </a:contourClr>
            </a:sp3d>
          </p:spPr>
          <p:txBody>
            <a:bodyPr>
              <a:flatTx/>
            </a:bodyPr>
            <a:lstStyle/>
            <a:p>
              <a:endParaRPr lang="zh-CN" altLang="en-US"/>
            </a:p>
          </p:txBody>
        </p:sp>
      </p:grpSp>
      <p:grpSp>
        <p:nvGrpSpPr>
          <p:cNvPr id="43" name="Group 39">
            <a:extLst>
              <a:ext uri="{FF2B5EF4-FFF2-40B4-BE49-F238E27FC236}">
                <a16:creationId xmlns:a16="http://schemas.microsoft.com/office/drawing/2014/main" id="{8FA2B1E0-3390-45E6-B1EF-447E1559A68D}"/>
              </a:ext>
            </a:extLst>
          </p:cNvPr>
          <p:cNvGrpSpPr/>
          <p:nvPr/>
        </p:nvGrpSpPr>
        <p:grpSpPr bwMode="auto">
          <a:xfrm>
            <a:off x="4960939" y="2097088"/>
            <a:ext cx="1463675" cy="379412"/>
            <a:chOff x="724" y="2704"/>
            <a:chExt cx="1390" cy="350"/>
          </a:xfrm>
        </p:grpSpPr>
        <p:sp>
          <p:nvSpPr>
            <p:cNvPr id="44" name="AutoShape 40">
              <a:extLst>
                <a:ext uri="{FF2B5EF4-FFF2-40B4-BE49-F238E27FC236}">
                  <a16:creationId xmlns:a16="http://schemas.microsoft.com/office/drawing/2014/main" id="{4CC50074-6737-47EC-8F4F-93BC58D39F11}"/>
                </a:ext>
              </a:extLst>
            </p:cNvPr>
            <p:cNvSpPr>
              <a:spLocks noChangeArrowheads="1"/>
            </p:cNvSpPr>
            <p:nvPr/>
          </p:nvSpPr>
          <p:spPr bwMode="gray">
            <a:xfrm flipH="1">
              <a:off x="1592" y="2704"/>
              <a:ext cx="522" cy="341"/>
            </a:xfrm>
            <a:prstGeom prst="curvedRightArrow">
              <a:avLst>
                <a:gd name="adj1" fmla="val 19583"/>
                <a:gd name="adj2" fmla="val 44676"/>
                <a:gd name="adj3" fmla="val 43217"/>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5" name="AutoShape 41">
              <a:extLst>
                <a:ext uri="{FF2B5EF4-FFF2-40B4-BE49-F238E27FC236}">
                  <a16:creationId xmlns:a16="http://schemas.microsoft.com/office/drawing/2014/main" id="{826FF828-51A2-4CA4-B041-C67786430130}"/>
                </a:ext>
              </a:extLst>
            </p:cNvPr>
            <p:cNvSpPr>
              <a:spLocks noChangeArrowheads="1"/>
            </p:cNvSpPr>
            <p:nvPr/>
          </p:nvSpPr>
          <p:spPr bwMode="gray">
            <a:xfrm>
              <a:off x="724" y="2713"/>
              <a:ext cx="522" cy="341"/>
            </a:xfrm>
            <a:prstGeom prst="curvedRightArrow">
              <a:avLst>
                <a:gd name="adj1" fmla="val 16542"/>
                <a:gd name="adj2" fmla="val 38977"/>
                <a:gd name="adj3" fmla="val 43465"/>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46" name="Group 42">
            <a:extLst>
              <a:ext uri="{FF2B5EF4-FFF2-40B4-BE49-F238E27FC236}">
                <a16:creationId xmlns:a16="http://schemas.microsoft.com/office/drawing/2014/main" id="{8B89E118-34E9-42CA-A12D-ABD44E98B661}"/>
              </a:ext>
            </a:extLst>
          </p:cNvPr>
          <p:cNvGrpSpPr/>
          <p:nvPr/>
        </p:nvGrpSpPr>
        <p:grpSpPr bwMode="auto">
          <a:xfrm>
            <a:off x="7867650" y="1641475"/>
            <a:ext cx="979488" cy="204788"/>
            <a:chOff x="724" y="2704"/>
            <a:chExt cx="1390" cy="350"/>
          </a:xfrm>
        </p:grpSpPr>
        <p:sp>
          <p:nvSpPr>
            <p:cNvPr id="47" name="AutoShape 43">
              <a:extLst>
                <a:ext uri="{FF2B5EF4-FFF2-40B4-BE49-F238E27FC236}">
                  <a16:creationId xmlns:a16="http://schemas.microsoft.com/office/drawing/2014/main" id="{CAC1976E-9D2F-4282-B410-7B803B1B8DE3}"/>
                </a:ext>
              </a:extLst>
            </p:cNvPr>
            <p:cNvSpPr>
              <a:spLocks noChangeArrowheads="1"/>
            </p:cNvSpPr>
            <p:nvPr/>
          </p:nvSpPr>
          <p:spPr bwMode="gray">
            <a:xfrm flipH="1">
              <a:off x="1592" y="2704"/>
              <a:ext cx="522" cy="341"/>
            </a:xfrm>
            <a:prstGeom prst="curvedRightArrow">
              <a:avLst>
                <a:gd name="adj1" fmla="val 19583"/>
                <a:gd name="adj2" fmla="val 44676"/>
                <a:gd name="adj3" fmla="val 43217"/>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8" name="AutoShape 44">
              <a:extLst>
                <a:ext uri="{FF2B5EF4-FFF2-40B4-BE49-F238E27FC236}">
                  <a16:creationId xmlns:a16="http://schemas.microsoft.com/office/drawing/2014/main" id="{94A7A62F-54C1-48B0-9BB0-8EECF7884AF8}"/>
                </a:ext>
              </a:extLst>
            </p:cNvPr>
            <p:cNvSpPr>
              <a:spLocks noChangeArrowheads="1"/>
            </p:cNvSpPr>
            <p:nvPr/>
          </p:nvSpPr>
          <p:spPr bwMode="gray">
            <a:xfrm>
              <a:off x="724" y="2713"/>
              <a:ext cx="522" cy="341"/>
            </a:xfrm>
            <a:prstGeom prst="curvedRightArrow">
              <a:avLst>
                <a:gd name="adj1" fmla="val 16542"/>
                <a:gd name="adj2" fmla="val 38977"/>
                <a:gd name="adj3" fmla="val 43465"/>
              </a:avLst>
            </a:prstGeom>
            <a:gradFill rotWithShape="1">
              <a:gsLst>
                <a:gs pos="0">
                  <a:srgbClr val="FFBE93"/>
                </a:gs>
                <a:gs pos="100000">
                  <a:srgbClr val="FF66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49" name="Rectangle 28">
            <a:extLst>
              <a:ext uri="{FF2B5EF4-FFF2-40B4-BE49-F238E27FC236}">
                <a16:creationId xmlns:a16="http://schemas.microsoft.com/office/drawing/2014/main" id="{31C04E68-E3CF-40F6-BD76-4A5A1DAE7AFD}"/>
              </a:ext>
            </a:extLst>
          </p:cNvPr>
          <p:cNvSpPr>
            <a:spLocks noChangeArrowheads="1"/>
          </p:cNvSpPr>
          <p:nvPr/>
        </p:nvSpPr>
        <p:spPr bwMode="gray">
          <a:xfrm>
            <a:off x="2373277" y="2528491"/>
            <a:ext cx="2042884" cy="74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10000"/>
              </a:lnSpc>
            </a:pPr>
            <a:r>
              <a:rPr lang="zh-CN" altLang="en-US" sz="2000" b="1" dirty="0">
                <a:latin typeface="+mn-ea"/>
                <a:ea typeface="+mn-ea"/>
              </a:rPr>
              <a:t>确定主题内</a:t>
            </a:r>
            <a:endParaRPr lang="en-US" altLang="zh-CN" sz="2000" b="1" dirty="0">
              <a:latin typeface="+mn-ea"/>
              <a:ea typeface="+mn-ea"/>
            </a:endParaRPr>
          </a:p>
          <a:p>
            <a:pPr>
              <a:lnSpc>
                <a:spcPct val="110000"/>
              </a:lnSpc>
            </a:pPr>
            <a:r>
              <a:rPr lang="zh-CN" altLang="en-US" sz="2000" b="1" dirty="0">
                <a:latin typeface="+mn-ea"/>
                <a:ea typeface="+mn-ea"/>
              </a:rPr>
              <a:t>的目标值</a:t>
            </a:r>
            <a:endParaRPr lang="en-US" altLang="zh-CN" sz="2000" dirty="0">
              <a:latin typeface="+mn-ea"/>
              <a:ea typeface="+mn-ea"/>
            </a:endParaRPr>
          </a:p>
        </p:txBody>
      </p:sp>
      <p:sp>
        <p:nvSpPr>
          <p:cNvPr id="50" name="Rectangle 28">
            <a:extLst>
              <a:ext uri="{FF2B5EF4-FFF2-40B4-BE49-F238E27FC236}">
                <a16:creationId xmlns:a16="http://schemas.microsoft.com/office/drawing/2014/main" id="{1655EB2D-6C37-4FF3-BC9D-BD413BB53B7E}"/>
              </a:ext>
            </a:extLst>
          </p:cNvPr>
          <p:cNvSpPr>
            <a:spLocks noChangeArrowheads="1"/>
          </p:cNvSpPr>
          <p:nvPr/>
        </p:nvSpPr>
        <p:spPr bwMode="gray">
          <a:xfrm>
            <a:off x="7962006" y="2735402"/>
            <a:ext cx="2310457" cy="74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10000"/>
              </a:lnSpc>
            </a:pPr>
            <a:r>
              <a:rPr lang="zh-CN" altLang="en-US" sz="2000" b="1" dirty="0">
                <a:latin typeface="+mn-ea"/>
                <a:ea typeface="+mn-ea"/>
              </a:rPr>
              <a:t>确定每个指标</a:t>
            </a:r>
            <a:endParaRPr lang="en-US" altLang="zh-CN" sz="2000" b="1" dirty="0">
              <a:latin typeface="+mn-ea"/>
              <a:ea typeface="+mn-ea"/>
            </a:endParaRPr>
          </a:p>
          <a:p>
            <a:pPr>
              <a:lnSpc>
                <a:spcPct val="110000"/>
              </a:lnSpc>
            </a:pPr>
            <a:r>
              <a:rPr lang="zh-CN" altLang="en-US" sz="2000" b="1" dirty="0">
                <a:latin typeface="+mn-ea"/>
                <a:ea typeface="+mn-ea"/>
              </a:rPr>
              <a:t>的目标值</a:t>
            </a:r>
            <a:endParaRPr lang="en-US" altLang="zh-CN" sz="2000" dirty="0">
              <a:latin typeface="+mn-ea"/>
              <a:ea typeface="+mn-ea"/>
            </a:endParaRPr>
          </a:p>
        </p:txBody>
      </p:sp>
      <p:pic>
        <p:nvPicPr>
          <p:cNvPr id="51" name="Picture 22" descr="shadow_1_m">
            <a:extLst>
              <a:ext uri="{FF2B5EF4-FFF2-40B4-BE49-F238E27FC236}">
                <a16:creationId xmlns:a16="http://schemas.microsoft.com/office/drawing/2014/main" id="{F6596969-15A2-4A4B-9B17-4F819A963C62}"/>
              </a:ext>
            </a:extLst>
          </p:cNvPr>
          <p:cNvPicPr>
            <a:picLocks noChangeAspect="1" noChangeArrowheads="1"/>
          </p:cNvPicPr>
          <p:nvPr/>
        </p:nvPicPr>
        <p:blipFill>
          <a:blip r:embed="rId4" cstate="print">
            <a:lum bright="54000"/>
            <a:extLst>
              <a:ext uri="{28A0092B-C50C-407E-A947-70E740481C1C}">
                <a14:useLocalDpi xmlns:a14="http://schemas.microsoft.com/office/drawing/2010/main" val="0"/>
              </a:ext>
            </a:extLst>
          </a:blip>
          <a:srcRect/>
          <a:stretch>
            <a:fillRect/>
          </a:stretch>
        </p:blipFill>
        <p:spPr bwMode="gray">
          <a:xfrm>
            <a:off x="2849563" y="6145213"/>
            <a:ext cx="1484312"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09132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文本框 145"/>
          <p:cNvSpPr txBox="1"/>
          <p:nvPr/>
        </p:nvSpPr>
        <p:spPr>
          <a:xfrm>
            <a:off x="1271464" y="1809331"/>
            <a:ext cx="9793088" cy="38865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lnSpc>
                <a:spcPct val="130000"/>
              </a:lnSpc>
            </a:pPr>
            <a:r>
              <a:rPr lang="zh-CN" altLang="en-US" sz="2400" b="0" dirty="0">
                <a:ea typeface="宋体" panose="02010600030101010101" pitchFamily="2" charset="-122"/>
              </a:rPr>
              <a:t>    </a:t>
            </a:r>
            <a:r>
              <a:rPr lang="zh-CN" altLang="en-US" sz="2400" dirty="0">
                <a:latin typeface="+mn-ea"/>
              </a:rPr>
              <a:t>绩效计划与激励计划制定后，企业应在战略主题基础上，制定战略性行动方案，实现短期行动计划与长期战略目标的协同。战略性行动方案的制定主要包括以下内容</a:t>
            </a:r>
            <a:r>
              <a:rPr lang="en-US" sz="2400" dirty="0">
                <a:latin typeface="+mn-ea"/>
                <a:cs typeface="Times New Roman" panose="02020603050405020304" pitchFamily="18" charset="0"/>
              </a:rPr>
              <a:t>:</a:t>
            </a:r>
            <a:endParaRPr lang="zh-CN" altLang="en-US" sz="2400" dirty="0">
              <a:latin typeface="+mn-ea"/>
            </a:endParaRPr>
          </a:p>
          <a:p>
            <a:pPr indent="266647">
              <a:lnSpc>
                <a:spcPct val="130000"/>
              </a:lnSpc>
            </a:pPr>
            <a:r>
              <a:rPr lang="zh-CN" altLang="en-US" sz="2400" dirty="0">
                <a:latin typeface="+mn-ea"/>
              </a:rPr>
              <a:t>  （</a:t>
            </a:r>
            <a:r>
              <a:rPr lang="en-US" altLang="zh-CN" sz="2400" dirty="0">
                <a:latin typeface="+mn-ea"/>
                <a:cs typeface="Times New Roman" panose="02020603050405020304" pitchFamily="18" charset="0"/>
              </a:rPr>
              <a:t>1</a:t>
            </a:r>
            <a:r>
              <a:rPr lang="zh-CN" altLang="en-US" sz="2400" dirty="0">
                <a:latin typeface="+mn-ea"/>
                <a:cs typeface="Times New Roman" panose="02020603050405020304" pitchFamily="18" charset="0"/>
              </a:rPr>
              <a:t>）选择战略性行动方案。制定每个战略主题的多个行动方案，并从中区分、排序和选择最优的战略性行动方案。</a:t>
            </a:r>
            <a:endParaRPr lang="zh-CN" altLang="en-US" sz="2400" dirty="0">
              <a:latin typeface="+mn-ea"/>
            </a:endParaRPr>
          </a:p>
          <a:p>
            <a:pPr indent="266647">
              <a:lnSpc>
                <a:spcPct val="130000"/>
              </a:lnSpc>
            </a:pPr>
            <a:r>
              <a:rPr lang="zh-CN" altLang="en-US" sz="2400" dirty="0">
                <a:latin typeface="+mn-ea"/>
              </a:rPr>
              <a:t>  （</a:t>
            </a:r>
            <a:r>
              <a:rPr lang="en-US" altLang="zh-CN" sz="2400" dirty="0">
                <a:latin typeface="+mn-ea"/>
                <a:cs typeface="Times New Roman" panose="02020603050405020304" pitchFamily="18" charset="0"/>
              </a:rPr>
              <a:t>2</a:t>
            </a:r>
            <a:r>
              <a:rPr lang="zh-CN" altLang="en-US" sz="2400" dirty="0">
                <a:latin typeface="+mn-ea"/>
                <a:cs typeface="Times New Roman" panose="02020603050405020304" pitchFamily="18" charset="0"/>
              </a:rPr>
              <a:t>）建立战略性支出的预算，为战略性行动方案提供资金支持。</a:t>
            </a:r>
            <a:endParaRPr lang="zh-CN" altLang="en-US" sz="2400" dirty="0">
              <a:latin typeface="+mn-ea"/>
            </a:endParaRPr>
          </a:p>
          <a:p>
            <a:pPr indent="266647">
              <a:lnSpc>
                <a:spcPct val="130000"/>
              </a:lnSpc>
            </a:pPr>
            <a:r>
              <a:rPr lang="zh-CN" altLang="en-US" sz="2400" dirty="0">
                <a:latin typeface="+mn-ea"/>
              </a:rPr>
              <a:t>  （</a:t>
            </a:r>
            <a:r>
              <a:rPr lang="en-US" altLang="zh-CN" sz="2400" dirty="0">
                <a:latin typeface="+mn-ea"/>
                <a:cs typeface="Times New Roman" panose="02020603050405020304" pitchFamily="18" charset="0"/>
              </a:rPr>
              <a:t>3</a:t>
            </a:r>
            <a:r>
              <a:rPr lang="zh-CN" altLang="en-US" sz="2400" dirty="0">
                <a:latin typeface="+mn-ea"/>
                <a:cs typeface="Times New Roman" panose="02020603050405020304" pitchFamily="18" charset="0"/>
              </a:rPr>
              <a:t>）建立责任制。明确战略性行动方案的执行责任方，定期回顾战略性行动方案的执行进程和效果。</a:t>
            </a:r>
            <a:endParaRPr lang="zh-CN" altLang="en-US" sz="2400" dirty="0">
              <a:latin typeface="+mn-ea"/>
            </a:endParaRPr>
          </a:p>
        </p:txBody>
      </p:sp>
      <p:grpSp>
        <p:nvGrpSpPr>
          <p:cNvPr id="6" name="组合 5">
            <a:extLst>
              <a:ext uri="{FF2B5EF4-FFF2-40B4-BE49-F238E27FC236}">
                <a16:creationId xmlns:a16="http://schemas.microsoft.com/office/drawing/2014/main" id="{14DC178F-DA6D-413F-BDBA-7A0532E9718B}"/>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5200607E-6BCF-4DFE-9E28-38AFF0A1B10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F85927EC-0F8B-438B-A032-F9102A18842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9" name="组合 8">
            <a:extLst>
              <a:ext uri="{FF2B5EF4-FFF2-40B4-BE49-F238E27FC236}">
                <a16:creationId xmlns:a16="http://schemas.microsoft.com/office/drawing/2014/main" id="{51690B54-DE2D-4C92-8944-7E343FEE865D}"/>
              </a:ext>
            </a:extLst>
          </p:cNvPr>
          <p:cNvGrpSpPr>
            <a:grpSpLocks/>
          </p:cNvGrpSpPr>
          <p:nvPr/>
        </p:nvGrpSpPr>
        <p:grpSpPr bwMode="auto">
          <a:xfrm>
            <a:off x="479376" y="881375"/>
            <a:ext cx="4896544" cy="822325"/>
            <a:chOff x="11113" y="950913"/>
            <a:chExt cx="5445943" cy="822325"/>
          </a:xfrm>
        </p:grpSpPr>
        <p:pic>
          <p:nvPicPr>
            <p:cNvPr id="10" name="TextBox 17">
              <a:extLst>
                <a:ext uri="{FF2B5EF4-FFF2-40B4-BE49-F238E27FC236}">
                  <a16:creationId xmlns:a16="http://schemas.microsoft.com/office/drawing/2014/main" id="{9B782DC2-9127-4056-A3A2-B3BEA0906918}"/>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a:extLst>
                <a:ext uri="{FF2B5EF4-FFF2-40B4-BE49-F238E27FC236}">
                  <a16:creationId xmlns:a16="http://schemas.microsoft.com/office/drawing/2014/main" id="{3BD4C2D8-436E-46BA-B730-3666F69A9526}"/>
                </a:ext>
              </a:extLst>
            </p:cNvPr>
            <p:cNvSpPr txBox="1">
              <a:spLocks noChangeArrowheads="1"/>
            </p:cNvSpPr>
            <p:nvPr/>
          </p:nvSpPr>
          <p:spPr bwMode="auto">
            <a:xfrm>
              <a:off x="240206" y="1108567"/>
              <a:ext cx="50008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三、确定战略性行动方案</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92374" y="2204864"/>
            <a:ext cx="9407252" cy="29263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lnSpc>
                <a:spcPct val="130000"/>
              </a:lnSpc>
            </a:pPr>
            <a:r>
              <a:rPr lang="zh-CN" altLang="en-US" sz="2400" dirty="0">
                <a:solidFill>
                  <a:schemeClr val="tx1"/>
                </a:solidFill>
                <a:latin typeface="+mn-ea"/>
              </a:rPr>
              <a:t>    绩效计划与激励计划执行过程中，企业应按照纵向一致、横向协调的原则，持续地推进组织协同，将协同作为一个重要的流程进行管理，使企业和员工的目标，职责与行动保持一致，创造协同效应。</a:t>
            </a:r>
          </a:p>
          <a:p>
            <a:pPr indent="266647">
              <a:lnSpc>
                <a:spcPct val="130000"/>
              </a:lnSpc>
            </a:pPr>
            <a:r>
              <a:rPr lang="zh-CN" altLang="en-US" sz="2400" dirty="0">
                <a:solidFill>
                  <a:schemeClr val="tx1"/>
                </a:solidFill>
                <a:latin typeface="+mn-ea"/>
              </a:rPr>
              <a:t>    绩效计划与激励计划执行过程中，企业应持续深入地开展流程管理，及时识别存在问题的关键流程，根据需要对流程进行优化完善，必要时进行流程再造，将流程改进计划与战略目标相协同。</a:t>
            </a:r>
          </a:p>
        </p:txBody>
      </p:sp>
      <p:grpSp>
        <p:nvGrpSpPr>
          <p:cNvPr id="6" name="组合 5">
            <a:extLst>
              <a:ext uri="{FF2B5EF4-FFF2-40B4-BE49-F238E27FC236}">
                <a16:creationId xmlns:a16="http://schemas.microsoft.com/office/drawing/2014/main" id="{2D4A7968-D560-42C5-8FEE-D53BFA5A595D}"/>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727B68D9-2949-4AAF-9358-7868FB7380BE}"/>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EB352048-0879-4B58-9AE1-BA330042BCA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9" name="组合 8">
            <a:extLst>
              <a:ext uri="{FF2B5EF4-FFF2-40B4-BE49-F238E27FC236}">
                <a16:creationId xmlns:a16="http://schemas.microsoft.com/office/drawing/2014/main" id="{1DF12E0B-0969-46F6-B670-0ADD9E919462}"/>
              </a:ext>
            </a:extLst>
          </p:cNvPr>
          <p:cNvGrpSpPr>
            <a:grpSpLocks/>
          </p:cNvGrpSpPr>
          <p:nvPr/>
        </p:nvGrpSpPr>
        <p:grpSpPr bwMode="auto">
          <a:xfrm>
            <a:off x="479376" y="966012"/>
            <a:ext cx="5256584" cy="822325"/>
            <a:chOff x="11113" y="950913"/>
            <a:chExt cx="5445943" cy="822325"/>
          </a:xfrm>
        </p:grpSpPr>
        <p:pic>
          <p:nvPicPr>
            <p:cNvPr id="10" name="TextBox 17">
              <a:extLst>
                <a:ext uri="{FF2B5EF4-FFF2-40B4-BE49-F238E27FC236}">
                  <a16:creationId xmlns:a16="http://schemas.microsoft.com/office/drawing/2014/main" id="{F4A618D5-F57B-4D9B-AEE7-F0C490953183}"/>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a:extLst>
                <a:ext uri="{FF2B5EF4-FFF2-40B4-BE49-F238E27FC236}">
                  <a16:creationId xmlns:a16="http://schemas.microsoft.com/office/drawing/2014/main" id="{47F368A2-8EC2-4C48-B9FF-E838C81D148D}"/>
                </a:ext>
              </a:extLst>
            </p:cNvPr>
            <p:cNvSpPr txBox="1">
              <a:spLocks noChangeArrowheads="1"/>
            </p:cNvSpPr>
            <p:nvPr/>
          </p:nvSpPr>
          <p:spPr bwMode="auto">
            <a:xfrm>
              <a:off x="240206" y="1108568"/>
              <a:ext cx="50008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四、执行绩效计划与激励计划</a:t>
              </a: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文本框 145"/>
          <p:cNvSpPr txBox="1"/>
          <p:nvPr/>
        </p:nvSpPr>
        <p:spPr>
          <a:xfrm>
            <a:off x="1097961" y="2023912"/>
            <a:ext cx="10180503" cy="382258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lnSpc>
                <a:spcPct val="130000"/>
              </a:lnSpc>
            </a:pPr>
            <a:r>
              <a:rPr lang="zh-CN" altLang="en-US" sz="2400" dirty="0">
                <a:solidFill>
                  <a:schemeClr val="tx1"/>
                </a:solidFill>
                <a:latin typeface="+mn-ea"/>
              </a:rPr>
              <a:t>（</a:t>
            </a:r>
            <a:r>
              <a:rPr lang="en-US" altLang="zh-CN" sz="2400" dirty="0">
                <a:solidFill>
                  <a:schemeClr val="tx1"/>
                </a:solidFill>
                <a:latin typeface="+mn-ea"/>
                <a:cs typeface="Times New Roman" panose="02020603050405020304" pitchFamily="18" charset="0"/>
              </a:rPr>
              <a:t>1</a:t>
            </a:r>
            <a:r>
              <a:rPr lang="zh-CN" altLang="en-US" sz="2400" dirty="0">
                <a:solidFill>
                  <a:schemeClr val="tx1"/>
                </a:solidFill>
                <a:latin typeface="+mn-ea"/>
                <a:cs typeface="Times New Roman" panose="02020603050405020304" pitchFamily="18" charset="0"/>
              </a:rPr>
              <a:t>）优点</a:t>
            </a:r>
          </a:p>
          <a:p>
            <a:pPr indent="266647">
              <a:lnSpc>
                <a:spcPct val="130000"/>
              </a:lnSpc>
            </a:pPr>
            <a:r>
              <a:rPr lang="zh-CN" altLang="en-US" sz="2400" dirty="0">
                <a:solidFill>
                  <a:schemeClr val="tx1"/>
                </a:solidFill>
                <a:latin typeface="+mn-ea"/>
                <a:cs typeface="Times New Roman" panose="02020603050405020304" pitchFamily="18" charset="0"/>
              </a:rPr>
              <a:t>①将战略目标逐层分解，并转化为被评价对象的绩效指标和行动方案，使整个组织行动协调一致。</a:t>
            </a:r>
          </a:p>
          <a:p>
            <a:pPr indent="266647">
              <a:lnSpc>
                <a:spcPct val="130000"/>
              </a:lnSpc>
            </a:pPr>
            <a:r>
              <a:rPr lang="zh-CN" altLang="en-US" sz="2400" dirty="0">
                <a:solidFill>
                  <a:schemeClr val="tx1"/>
                </a:solidFill>
                <a:latin typeface="+mn-ea"/>
                <a:cs typeface="Times New Roman" panose="02020603050405020304" pitchFamily="18" charset="0"/>
              </a:rPr>
              <a:t>②从财务、客户、内部业务流程、学习与成长四个维度确定绩效指标，使业绩评价更加完整。</a:t>
            </a:r>
          </a:p>
          <a:p>
            <a:pPr indent="266647">
              <a:lnSpc>
                <a:spcPct val="130000"/>
              </a:lnSpc>
            </a:pPr>
            <a:r>
              <a:rPr lang="zh-CN" altLang="en-US" sz="2400" dirty="0">
                <a:solidFill>
                  <a:schemeClr val="tx1"/>
                </a:solidFill>
                <a:latin typeface="+mn-ea"/>
                <a:cs typeface="Times New Roman" panose="02020603050405020304" pitchFamily="18" charset="0"/>
              </a:rPr>
              <a:t>③将学习与成长作为一个维度，注重员工发展要求和组织资本、信息资本等无形资产的开发利用，有利于增强企业可持续发展的动力。</a:t>
            </a:r>
            <a:endParaRPr lang="zh-CN" altLang="en-US" sz="2400" dirty="0">
              <a:solidFill>
                <a:schemeClr val="tx1"/>
              </a:solidFill>
              <a:latin typeface="+mn-ea"/>
            </a:endParaRPr>
          </a:p>
          <a:p>
            <a:endParaRPr lang="zh-CN" altLang="en-US" sz="2400" dirty="0"/>
          </a:p>
        </p:txBody>
      </p:sp>
      <p:sp>
        <p:nvSpPr>
          <p:cNvPr id="2" name="文本框 1"/>
          <p:cNvSpPr txBox="1"/>
          <p:nvPr/>
        </p:nvSpPr>
        <p:spPr>
          <a:xfrm>
            <a:off x="1305558" y="1058935"/>
            <a:ext cx="4974708" cy="368850"/>
          </a:xfrm>
          <a:prstGeom prst="rect">
            <a:avLst/>
          </a:prstGeom>
          <a:noFill/>
        </p:spPr>
        <p:txBody>
          <a:bodyPr wrap="square" lIns="0" tIns="0" rIns="0" bIns="0" rtlCol="0" anchor="t">
            <a:spAutoFit/>
          </a:bodyPr>
          <a:lstStyle/>
          <a:p>
            <a:r>
              <a:rPr lang="zh-CN" altLang="en-US" sz="2400" dirty="0">
                <a:solidFill>
                  <a:schemeClr val="tx2"/>
                </a:solidFill>
                <a:latin typeface="+mn-ea"/>
                <a:ea typeface="+mn-ea"/>
                <a:sym typeface="+mn-ea"/>
              </a:rPr>
              <a:t>平衡计分卡的应用评价</a:t>
            </a:r>
          </a:p>
        </p:txBody>
      </p:sp>
      <p:grpSp>
        <p:nvGrpSpPr>
          <p:cNvPr id="6" name="组合 5">
            <a:extLst>
              <a:ext uri="{FF2B5EF4-FFF2-40B4-BE49-F238E27FC236}">
                <a16:creationId xmlns:a16="http://schemas.microsoft.com/office/drawing/2014/main" id="{452885DE-88B9-4FB0-8C3F-E566E6902DE5}"/>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29AE9D8E-5429-4421-BC86-921B9F01682F}"/>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066E00D8-F89E-49F1-9758-DB7C41228982}"/>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3" y="213362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701"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367808" y="1909293"/>
            <a:ext cx="5760640"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2</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组织绩效考核</a:t>
            </a:r>
          </a:p>
        </p:txBody>
      </p:sp>
    </p:spTree>
    <p:extLst>
      <p:ext uri="{BB962C8B-B14F-4D97-AF65-F5344CB8AC3E}">
        <p14:creationId xmlns:p14="http://schemas.microsoft.com/office/powerpoint/2010/main" val="19151995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文本框 145"/>
          <p:cNvSpPr txBox="1"/>
          <p:nvPr/>
        </p:nvSpPr>
        <p:spPr>
          <a:xfrm>
            <a:off x="1097961" y="1724261"/>
            <a:ext cx="10180503" cy="382258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indent="266647">
              <a:lnSpc>
                <a:spcPct val="130000"/>
              </a:lnSpc>
            </a:pPr>
            <a:r>
              <a:rPr lang="zh-CN" altLang="en-US" sz="2400" dirty="0">
                <a:latin typeface="+mn-ea"/>
              </a:rPr>
              <a:t>（</a:t>
            </a:r>
            <a:r>
              <a:rPr lang="en-US" altLang="zh-CN" sz="2400" dirty="0">
                <a:latin typeface="+mn-ea"/>
                <a:cs typeface="Times New Roman" panose="02020603050405020304" pitchFamily="18" charset="0"/>
              </a:rPr>
              <a:t>2</a:t>
            </a:r>
            <a:r>
              <a:rPr lang="zh-CN" altLang="en-US" sz="2400" dirty="0">
                <a:latin typeface="+mn-ea"/>
                <a:cs typeface="Times New Roman" panose="02020603050405020304" pitchFamily="18" charset="0"/>
              </a:rPr>
              <a:t>）缺点</a:t>
            </a:r>
          </a:p>
          <a:p>
            <a:pPr indent="266647">
              <a:lnSpc>
                <a:spcPct val="130000"/>
              </a:lnSpc>
            </a:pPr>
            <a:r>
              <a:rPr lang="zh-CN" altLang="en-US" sz="2400" dirty="0">
                <a:latin typeface="+mn-ea"/>
                <a:cs typeface="Times New Roman" panose="02020603050405020304" pitchFamily="18" charset="0"/>
              </a:rPr>
              <a:t>①专业技术要求高，工作量比较大，操作难度也较大，需要持续地沟通和反馈，实施复杂，实施成本高。</a:t>
            </a:r>
          </a:p>
          <a:p>
            <a:pPr indent="266647">
              <a:lnSpc>
                <a:spcPct val="130000"/>
              </a:lnSpc>
            </a:pPr>
            <a:r>
              <a:rPr lang="zh-CN" altLang="en-US" sz="2400" dirty="0">
                <a:latin typeface="+mn-ea"/>
                <a:cs typeface="Times New Roman" panose="02020603050405020304" pitchFamily="18" charset="0"/>
              </a:rPr>
              <a:t>②各指标权重在不同层级及各层级不同指标之间的分配比较困难，且部分非财务指标的量化工作难以落实。</a:t>
            </a:r>
          </a:p>
          <a:p>
            <a:pPr indent="266647">
              <a:lnSpc>
                <a:spcPct val="130000"/>
              </a:lnSpc>
            </a:pPr>
            <a:r>
              <a:rPr lang="zh-CN" altLang="en-US" sz="2400" dirty="0">
                <a:latin typeface="+mn-ea"/>
                <a:cs typeface="Times New Roman" panose="02020603050405020304" pitchFamily="18" charset="0"/>
              </a:rPr>
              <a:t>③系统性强、涉及面广，需要专业人员的指导、企业全员的参与和长期持续地修正与完善，对信息系统、管理能力有较高的要求。</a:t>
            </a:r>
            <a:endParaRPr lang="zh-CN" altLang="en-US" sz="2400" dirty="0">
              <a:solidFill>
                <a:srgbClr val="00B050"/>
              </a:solidFill>
              <a:latin typeface="+mn-ea"/>
            </a:endParaRPr>
          </a:p>
          <a:p>
            <a:endParaRPr lang="zh-CN" altLang="en-US" sz="2400" dirty="0"/>
          </a:p>
        </p:txBody>
      </p:sp>
      <p:grpSp>
        <p:nvGrpSpPr>
          <p:cNvPr id="6" name="组合 5">
            <a:extLst>
              <a:ext uri="{FF2B5EF4-FFF2-40B4-BE49-F238E27FC236}">
                <a16:creationId xmlns:a16="http://schemas.microsoft.com/office/drawing/2014/main" id="{D12416A1-1802-4BF5-BA2D-91D2C220FBA8}"/>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B10438E7-A362-4CCF-A21E-108F63F0B1C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2340A7E8-5417-4B02-BC38-44AAD764E9A2}"/>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
        <p:nvSpPr>
          <p:cNvPr id="9" name="文本框 8">
            <a:extLst>
              <a:ext uri="{FF2B5EF4-FFF2-40B4-BE49-F238E27FC236}">
                <a16:creationId xmlns:a16="http://schemas.microsoft.com/office/drawing/2014/main" id="{A272E65C-2DCC-4910-BFD4-2485908F7A0F}"/>
              </a:ext>
            </a:extLst>
          </p:cNvPr>
          <p:cNvSpPr txBox="1"/>
          <p:nvPr/>
        </p:nvSpPr>
        <p:spPr>
          <a:xfrm>
            <a:off x="1305558" y="1058935"/>
            <a:ext cx="4974708" cy="368850"/>
          </a:xfrm>
          <a:prstGeom prst="rect">
            <a:avLst/>
          </a:prstGeom>
          <a:noFill/>
        </p:spPr>
        <p:txBody>
          <a:bodyPr wrap="square" lIns="0" tIns="0" rIns="0" bIns="0" rtlCol="0" anchor="t">
            <a:spAutoFit/>
          </a:bodyPr>
          <a:lstStyle/>
          <a:p>
            <a:r>
              <a:rPr lang="zh-CN" altLang="en-US" sz="2400" dirty="0">
                <a:solidFill>
                  <a:schemeClr val="tx2"/>
                </a:solidFill>
                <a:latin typeface="+mn-ea"/>
                <a:ea typeface="+mn-ea"/>
                <a:sym typeface="+mn-ea"/>
              </a:rPr>
              <a:t>平衡计分卡的应用评价</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4548" y="1245582"/>
            <a:ext cx="8585118" cy="4689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a:extLst>
              <a:ext uri="{FF2B5EF4-FFF2-40B4-BE49-F238E27FC236}">
                <a16:creationId xmlns:a16="http://schemas.microsoft.com/office/drawing/2014/main" id="{D61DA759-7D01-46ED-BAC1-3708E2E85E78}"/>
              </a:ext>
            </a:extLst>
          </p:cNvPr>
          <p:cNvGrpSpPr/>
          <p:nvPr/>
        </p:nvGrpSpPr>
        <p:grpSpPr>
          <a:xfrm>
            <a:off x="119336" y="126074"/>
            <a:ext cx="4680520" cy="613803"/>
            <a:chOff x="1271464" y="2420888"/>
            <a:chExt cx="4392488" cy="613803"/>
          </a:xfrm>
        </p:grpSpPr>
        <p:sp>
          <p:nvSpPr>
            <p:cNvPr id="6" name="矩形 2">
              <a:extLst>
                <a:ext uri="{FF2B5EF4-FFF2-40B4-BE49-F238E27FC236}">
                  <a16:creationId xmlns:a16="http://schemas.microsoft.com/office/drawing/2014/main" id="{75011843-9FB4-42D4-97B4-C85D2BD910D4}"/>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 name="TextBox 10">
              <a:extLst>
                <a:ext uri="{FF2B5EF4-FFF2-40B4-BE49-F238E27FC236}">
                  <a16:creationId xmlns:a16="http://schemas.microsoft.com/office/drawing/2014/main" id="{B2DEC59A-EBE2-47E5-A335-484F263CC8F6}"/>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a16="http://schemas.microsoft.com/office/drawing/2014/main" id="{C1D52467-93BD-422B-9BCB-D07574140BFE}"/>
              </a:ext>
            </a:extLst>
          </p:cNvPr>
          <p:cNvGrpSpPr/>
          <p:nvPr/>
        </p:nvGrpSpPr>
        <p:grpSpPr>
          <a:xfrm>
            <a:off x="119336" y="126074"/>
            <a:ext cx="4248472" cy="613803"/>
            <a:chOff x="1271464" y="2420888"/>
            <a:chExt cx="4392488" cy="613803"/>
          </a:xfrm>
        </p:grpSpPr>
        <p:sp>
          <p:nvSpPr>
            <p:cNvPr id="54" name="矩形 2">
              <a:extLst>
                <a:ext uri="{FF2B5EF4-FFF2-40B4-BE49-F238E27FC236}">
                  <a16:creationId xmlns:a16="http://schemas.microsoft.com/office/drawing/2014/main" id="{F170F09B-3B71-435D-BE1D-21C1F99E44A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10">
              <a:extLst>
                <a:ext uri="{FF2B5EF4-FFF2-40B4-BE49-F238E27FC236}">
                  <a16:creationId xmlns:a16="http://schemas.microsoft.com/office/drawing/2014/main" id="{FD040AE8-361E-4AB8-96CA-6FAAD63A1A60}"/>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组织绩效考核</a:t>
              </a:r>
            </a:p>
          </p:txBody>
        </p:sp>
      </p:grpSp>
      <p:sp>
        <p:nvSpPr>
          <p:cNvPr id="12" name="3 CuadroTexto">
            <a:extLst>
              <a:ext uri="{FF2B5EF4-FFF2-40B4-BE49-F238E27FC236}">
                <a16:creationId xmlns:a16="http://schemas.microsoft.com/office/drawing/2014/main" id="{EE7887F6-5C07-4BB3-8504-32C384BD867D}"/>
              </a:ext>
            </a:extLst>
          </p:cNvPr>
          <p:cNvSpPr txBox="1"/>
          <p:nvPr/>
        </p:nvSpPr>
        <p:spPr>
          <a:xfrm>
            <a:off x="1055440" y="1124744"/>
            <a:ext cx="10369152" cy="1584176"/>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nSpc>
                <a:spcPct val="150000"/>
              </a:lnSpc>
            </a:pPr>
            <a:r>
              <a:rPr lang="zh-CN" altLang="zh-CN" sz="2400" b="1" dirty="0">
                <a:solidFill>
                  <a:schemeClr val="tx2"/>
                </a:solidFill>
                <a:latin typeface="Aharoni" panose="020B0604020202020204" pitchFamily="2" charset="-79"/>
                <a:cs typeface="Aharoni" panose="020B0604020202020204" pitchFamily="2" charset="-79"/>
              </a:rPr>
              <a:t>绩效管理</a:t>
            </a:r>
            <a:r>
              <a:rPr lang="zh-CN" altLang="zh-CN" sz="2400" b="1" dirty="0">
                <a:latin typeface="Aharoni" panose="020B0604020202020204" pitchFamily="2" charset="-79"/>
                <a:cs typeface="Aharoni" panose="020B0604020202020204" pitchFamily="2" charset="-79"/>
              </a:rPr>
              <a:t>，是指企业与所属单位（部门）、员工之间就绩效目标及如何实现绩效目标达成共识，并帮助和激励员工取得优异绩效，从而实现企业目标的管理过程。</a:t>
            </a:r>
          </a:p>
        </p:txBody>
      </p:sp>
      <p:sp>
        <p:nvSpPr>
          <p:cNvPr id="13" name="3 CuadroTexto">
            <a:extLst>
              <a:ext uri="{FF2B5EF4-FFF2-40B4-BE49-F238E27FC236}">
                <a16:creationId xmlns:a16="http://schemas.microsoft.com/office/drawing/2014/main" id="{7A3A5028-AEE5-406F-ACB1-00918C1F4D77}"/>
              </a:ext>
            </a:extLst>
          </p:cNvPr>
          <p:cNvSpPr txBox="1"/>
          <p:nvPr/>
        </p:nvSpPr>
        <p:spPr>
          <a:xfrm>
            <a:off x="1055440" y="3068960"/>
            <a:ext cx="4554850" cy="2808312"/>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nSpc>
                <a:spcPct val="150000"/>
              </a:lnSpc>
            </a:pPr>
            <a:r>
              <a:rPr lang="en-US" altLang="zh-CN" sz="2400" b="1" dirty="0">
                <a:latin typeface="Aharoni" panose="020B0604020202020204" pitchFamily="2" charset="-79"/>
                <a:cs typeface="Aharoni" panose="020B0604020202020204" pitchFamily="2" charset="-79"/>
              </a:rPr>
              <a:t> </a:t>
            </a:r>
            <a:r>
              <a:rPr lang="zh-CN" altLang="zh-CN" sz="2400" b="1" dirty="0">
                <a:solidFill>
                  <a:schemeClr val="tx2"/>
                </a:solidFill>
                <a:latin typeface="Aharoni" panose="020B0604020202020204" pitchFamily="2" charset="-79"/>
                <a:cs typeface="Aharoni" panose="020B0604020202020204" pitchFamily="2" charset="-79"/>
              </a:rPr>
              <a:t>绩效评价</a:t>
            </a:r>
            <a:r>
              <a:rPr lang="zh-CN" altLang="zh-CN" sz="2400" b="1" dirty="0">
                <a:latin typeface="Aharoni" panose="020B0604020202020204" pitchFamily="2" charset="-79"/>
                <a:cs typeface="Aharoni" panose="020B0604020202020204" pitchFamily="2" charset="-79"/>
              </a:rPr>
              <a:t>，是指企业运用系统的工具方法，对一定时期内企业营运效率与效果进行综合评判的管理活动。绩效评价是企业实施激励管理的重要依据。</a:t>
            </a:r>
            <a:r>
              <a:rPr lang="en-US" altLang="zh-CN" sz="2400" b="1" dirty="0">
                <a:latin typeface="Aharoni" panose="020B0604020202020204" pitchFamily="2" charset="-79"/>
                <a:cs typeface="Aharoni" panose="020B0604020202020204" pitchFamily="2" charset="-79"/>
              </a:rPr>
              <a:t> </a:t>
            </a:r>
            <a:endParaRPr lang="zh-CN" altLang="zh-CN" sz="2800" b="1" dirty="0">
              <a:latin typeface="Aharoni" panose="020B0604020202020204" pitchFamily="2" charset="-79"/>
              <a:cs typeface="Aharoni" panose="020B0604020202020204" pitchFamily="2" charset="-79"/>
            </a:endParaRPr>
          </a:p>
        </p:txBody>
      </p:sp>
      <p:sp>
        <p:nvSpPr>
          <p:cNvPr id="14" name="3 CuadroTexto">
            <a:extLst>
              <a:ext uri="{FF2B5EF4-FFF2-40B4-BE49-F238E27FC236}">
                <a16:creationId xmlns:a16="http://schemas.microsoft.com/office/drawing/2014/main" id="{53FDE553-B5D8-4FEE-AF8B-CB8B7D1BBF7F}"/>
              </a:ext>
            </a:extLst>
          </p:cNvPr>
          <p:cNvSpPr txBox="1"/>
          <p:nvPr/>
        </p:nvSpPr>
        <p:spPr>
          <a:xfrm>
            <a:off x="6348160" y="3068960"/>
            <a:ext cx="5076432" cy="2808312"/>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nSpc>
                <a:spcPct val="150000"/>
              </a:lnSpc>
            </a:pPr>
            <a:r>
              <a:rPr lang="en-US" altLang="zh-CN" sz="2400" b="1" dirty="0">
                <a:latin typeface="Aharoni" panose="020B0604020202020204" pitchFamily="2" charset="-79"/>
                <a:cs typeface="Aharoni" panose="020B0604020202020204" pitchFamily="2" charset="-79"/>
              </a:rPr>
              <a:t> </a:t>
            </a:r>
            <a:r>
              <a:rPr lang="zh-CN" altLang="zh-CN" sz="2400" b="1" dirty="0">
                <a:solidFill>
                  <a:schemeClr val="tx2"/>
                </a:solidFill>
                <a:latin typeface="Aharoni" panose="020B0604020202020204" pitchFamily="2" charset="-79"/>
                <a:cs typeface="Aharoni" panose="020B0604020202020204" pitchFamily="2" charset="-79"/>
                <a:sym typeface="+mn-ea"/>
              </a:rPr>
              <a:t>激励管理</a:t>
            </a:r>
            <a:r>
              <a:rPr lang="zh-CN" altLang="zh-CN" sz="2400" b="1" dirty="0">
                <a:latin typeface="Aharoni" panose="020B0604020202020204" pitchFamily="2" charset="-79"/>
                <a:cs typeface="Aharoni" panose="020B0604020202020204" pitchFamily="2" charset="-79"/>
                <a:sym typeface="+mn-ea"/>
              </a:rPr>
              <a:t>，是指企业运用系统的工具方法，调动企业员工的积极性、主动性和创造性，激发企业员工工作动力的管理活动。激励管理是促进企业绩效提升的重要手段。</a:t>
            </a:r>
            <a:endParaRPr lang="zh-CN" altLang="zh-CN" sz="2400" b="1" dirty="0">
              <a:latin typeface="Aharoni" panose="020B0604020202020204" pitchFamily="2" charset="-79"/>
              <a:cs typeface="Aharoni" panose="020B0604020202020204" pitchFamily="2" charset="-79"/>
            </a:endParaRPr>
          </a:p>
          <a:p>
            <a:pPr>
              <a:lnSpc>
                <a:spcPct val="150000"/>
              </a:lnSpc>
            </a:pPr>
            <a:r>
              <a:rPr lang="en-US" altLang="zh-CN" sz="2400" b="1" dirty="0">
                <a:latin typeface="Aharoni" panose="020B0604020202020204" pitchFamily="2" charset="-79"/>
                <a:cs typeface="Aharoni" panose="020B0604020202020204" pitchFamily="2" charset="-79"/>
              </a:rPr>
              <a:t> </a:t>
            </a:r>
            <a:endParaRPr lang="zh-CN" altLang="zh-CN" sz="2800" b="1" dirty="0">
              <a:latin typeface="Aharoni" panose="020B0604020202020204" pitchFamily="2" charset="-79"/>
              <a:cs typeface="Aharoni" panose="020B0604020202020204" pitchFamily="2" charset="-79"/>
            </a:endParaRPr>
          </a:p>
        </p:txBody>
      </p:sp>
    </p:spTree>
    <p:extLst>
      <p:ext uri="{BB962C8B-B14F-4D97-AF65-F5344CB8AC3E}">
        <p14:creationId xmlns:p14="http://schemas.microsoft.com/office/powerpoint/2010/main" val="358152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a16="http://schemas.microsoft.com/office/drawing/2014/main" id="{C1D52467-93BD-422B-9BCB-D07574140BFE}"/>
              </a:ext>
            </a:extLst>
          </p:cNvPr>
          <p:cNvGrpSpPr/>
          <p:nvPr/>
        </p:nvGrpSpPr>
        <p:grpSpPr>
          <a:xfrm>
            <a:off x="119336" y="126074"/>
            <a:ext cx="4248472" cy="613803"/>
            <a:chOff x="1271464" y="2420888"/>
            <a:chExt cx="4392488" cy="613803"/>
          </a:xfrm>
        </p:grpSpPr>
        <p:sp>
          <p:nvSpPr>
            <p:cNvPr id="54" name="矩形 2">
              <a:extLst>
                <a:ext uri="{FF2B5EF4-FFF2-40B4-BE49-F238E27FC236}">
                  <a16:creationId xmlns:a16="http://schemas.microsoft.com/office/drawing/2014/main" id="{F170F09B-3B71-435D-BE1D-21C1F99E44A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10">
              <a:extLst>
                <a:ext uri="{FF2B5EF4-FFF2-40B4-BE49-F238E27FC236}">
                  <a16:creationId xmlns:a16="http://schemas.microsoft.com/office/drawing/2014/main" id="{FD040AE8-361E-4AB8-96CA-6FAAD63A1A60}"/>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组织绩效考核</a:t>
              </a:r>
            </a:p>
          </p:txBody>
        </p:sp>
      </p:grpSp>
      <p:sp>
        <p:nvSpPr>
          <p:cNvPr id="12" name="3 CuadroTexto">
            <a:extLst>
              <a:ext uri="{FF2B5EF4-FFF2-40B4-BE49-F238E27FC236}">
                <a16:creationId xmlns:a16="http://schemas.microsoft.com/office/drawing/2014/main" id="{EE7887F6-5C07-4BB3-8504-32C384BD867D}"/>
              </a:ext>
            </a:extLst>
          </p:cNvPr>
          <p:cNvSpPr txBox="1"/>
          <p:nvPr/>
        </p:nvSpPr>
        <p:spPr>
          <a:xfrm>
            <a:off x="1055440" y="1124744"/>
            <a:ext cx="3456384" cy="584775"/>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nSpc>
                <a:spcPct val="150000"/>
              </a:lnSpc>
            </a:pPr>
            <a:r>
              <a:rPr lang="zh-CN" altLang="zh-CN" sz="2400" b="1" dirty="0">
                <a:solidFill>
                  <a:schemeClr val="tx2"/>
                </a:solidFill>
                <a:latin typeface="Aharoni" panose="020B0604020202020204" pitchFamily="2" charset="-79"/>
                <a:cs typeface="Aharoni" panose="020B0604020202020204" pitchFamily="2" charset="-79"/>
              </a:rPr>
              <a:t>绩效管理</a:t>
            </a:r>
            <a:r>
              <a:rPr lang="zh-CN" altLang="en-US" sz="2400" dirty="0">
                <a:solidFill>
                  <a:schemeClr val="tx2"/>
                </a:solidFill>
                <a:latin typeface="Aharoni" panose="020B0604020202020204" pitchFamily="2" charset="-79"/>
                <a:cs typeface="Aharoni" panose="020B0604020202020204" pitchFamily="2" charset="-79"/>
              </a:rPr>
              <a:t>应遵循的原则</a:t>
            </a:r>
            <a:endParaRPr lang="zh-CN" altLang="zh-CN" sz="2400" b="1" dirty="0">
              <a:latin typeface="Aharoni" panose="020B0604020202020204" pitchFamily="2" charset="-79"/>
              <a:cs typeface="Aharoni" panose="020B0604020202020204" pitchFamily="2" charset="-79"/>
            </a:endParaRPr>
          </a:p>
        </p:txBody>
      </p:sp>
      <p:grpSp>
        <p:nvGrpSpPr>
          <p:cNvPr id="8" name="组合 7">
            <a:extLst>
              <a:ext uri="{FF2B5EF4-FFF2-40B4-BE49-F238E27FC236}">
                <a16:creationId xmlns:a16="http://schemas.microsoft.com/office/drawing/2014/main" id="{7A983DB6-76BB-405A-8FE0-2D180BD02D10}"/>
              </a:ext>
            </a:extLst>
          </p:cNvPr>
          <p:cNvGrpSpPr/>
          <p:nvPr/>
        </p:nvGrpSpPr>
        <p:grpSpPr bwMode="auto">
          <a:xfrm>
            <a:off x="2057279" y="1867862"/>
            <a:ext cx="2196987" cy="2121293"/>
            <a:chOff x="1055440" y="3501008"/>
            <a:chExt cx="2091356" cy="2161430"/>
          </a:xfrm>
        </p:grpSpPr>
        <p:sp>
          <p:nvSpPr>
            <p:cNvPr id="9" name="Freeform 8">
              <a:extLst>
                <a:ext uri="{FF2B5EF4-FFF2-40B4-BE49-F238E27FC236}">
                  <a16:creationId xmlns:a16="http://schemas.microsoft.com/office/drawing/2014/main" id="{41EC6767-C635-41AC-ADBB-2CAB5E593E2E}"/>
                </a:ext>
              </a:extLst>
            </p:cNvPr>
            <p:cNvSpPr>
              <a:spLocks noEditPoints="1"/>
            </p:cNvSpPr>
            <p:nvPr/>
          </p:nvSpPr>
          <p:spPr bwMode="auto">
            <a:xfrm>
              <a:off x="1055440" y="3501008"/>
              <a:ext cx="2091356" cy="2161430"/>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0070C0"/>
            </a:solidFill>
            <a:ln w="28575" cap="flat">
              <a:solidFill>
                <a:schemeClr val="bg1"/>
              </a:solidFill>
              <a:prstDash val="solid"/>
              <a:miter lim="800000"/>
            </a:ln>
            <a:effectLst>
              <a:outerShdw blurRad="63500" sx="102000" sy="102000" algn="ctr" rotWithShape="0">
                <a:prstClr val="black">
                  <a:alpha val="40000"/>
                </a:prstClr>
              </a:outerShdw>
            </a:effectLst>
          </p:spPr>
          <p:txBody>
            <a:bodyPr lIns="91454" tIns="45727" rIns="91454" bIns="45727"/>
            <a:lstStyle/>
            <a:p>
              <a:pPr defTabSz="914400" eaLnBrk="1" hangingPunct="1">
                <a:defRPr/>
              </a:pPr>
              <a:endParaRPr lang="zh-CN" altLang="en-US" sz="1900" dirty="0">
                <a:solidFill>
                  <a:srgbClr val="C00000"/>
                </a:solidFill>
                <a:ea typeface="宋体" panose="02010600030101010101" pitchFamily="2" charset="-122"/>
                <a:cs typeface="+mn-ea"/>
              </a:endParaRPr>
            </a:p>
          </p:txBody>
        </p:sp>
        <p:sp>
          <p:nvSpPr>
            <p:cNvPr id="10" name="TextBox 11">
              <a:extLst>
                <a:ext uri="{FF2B5EF4-FFF2-40B4-BE49-F238E27FC236}">
                  <a16:creationId xmlns:a16="http://schemas.microsoft.com/office/drawing/2014/main" id="{9CE4E33B-EEA4-42E1-A644-AFACCF64C959}"/>
                </a:ext>
              </a:extLst>
            </p:cNvPr>
            <p:cNvSpPr txBox="1">
              <a:spLocks noChangeArrowheads="1"/>
            </p:cNvSpPr>
            <p:nvPr/>
          </p:nvSpPr>
          <p:spPr bwMode="auto">
            <a:xfrm>
              <a:off x="1442728" y="4252511"/>
              <a:ext cx="1316780" cy="72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4" tIns="45727" rIns="91454" bIns="45727">
              <a:spAutoFit/>
            </a:bodyPr>
            <a:lstStyle>
              <a:lvl1pPr defTabSz="913130">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defTabSz="91313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defTabSz="91313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defTabSz="91313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defTabSz="91313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algn="ctr">
                <a:spcBef>
                  <a:spcPct val="0"/>
                </a:spcBef>
                <a:buClrTx/>
                <a:buSzTx/>
                <a:buNone/>
              </a:pPr>
              <a:r>
                <a:rPr lang="zh-CN" altLang="zh-CN" sz="2000" b="1" dirty="0">
                  <a:solidFill>
                    <a:srgbClr val="080808"/>
                  </a:solidFill>
                  <a:latin typeface="微软雅黑" panose="020B0503020204020204" pitchFamily="34" charset="-122"/>
                  <a:ea typeface="微软雅黑" panose="020B0503020204020204" pitchFamily="34" charset="-122"/>
                </a:rPr>
                <a:t>战略导向原则</a:t>
              </a:r>
              <a:endParaRPr lang="en-US" altLang="zh-CN" sz="2000" b="1" dirty="0">
                <a:solidFill>
                  <a:srgbClr val="080808"/>
                </a:solidFill>
                <a:latin typeface="微软雅黑" panose="020B0503020204020204" pitchFamily="34" charset="-122"/>
                <a:ea typeface="微软雅黑" panose="020B0503020204020204" pitchFamily="34" charset="-122"/>
              </a:endParaRPr>
            </a:p>
          </p:txBody>
        </p:sp>
      </p:grpSp>
      <p:grpSp>
        <p:nvGrpSpPr>
          <p:cNvPr id="11" name="组合 10">
            <a:extLst>
              <a:ext uri="{FF2B5EF4-FFF2-40B4-BE49-F238E27FC236}">
                <a16:creationId xmlns:a16="http://schemas.microsoft.com/office/drawing/2014/main" id="{8DFADFC0-9FDF-418B-B3A2-63B3ED0AD442}"/>
              </a:ext>
            </a:extLst>
          </p:cNvPr>
          <p:cNvGrpSpPr/>
          <p:nvPr/>
        </p:nvGrpSpPr>
        <p:grpSpPr>
          <a:xfrm>
            <a:off x="4722341" y="1844045"/>
            <a:ext cx="2196987" cy="2122275"/>
            <a:chOff x="1055440" y="3501008"/>
            <a:chExt cx="2091356" cy="2161430"/>
          </a:xfrm>
          <a:solidFill>
            <a:srgbClr val="0000FF"/>
          </a:solidFill>
        </p:grpSpPr>
        <p:sp>
          <p:nvSpPr>
            <p:cNvPr id="15" name="Freeform 8">
              <a:extLst>
                <a:ext uri="{FF2B5EF4-FFF2-40B4-BE49-F238E27FC236}">
                  <a16:creationId xmlns:a16="http://schemas.microsoft.com/office/drawing/2014/main" id="{0C7CD960-F7F9-4217-B1AB-CEF7285D8226}"/>
                </a:ext>
              </a:extLst>
            </p:cNvPr>
            <p:cNvSpPr>
              <a:spLocks noEditPoints="1"/>
            </p:cNvSpPr>
            <p:nvPr/>
          </p:nvSpPr>
          <p:spPr bwMode="auto">
            <a:xfrm>
              <a:off x="1055440" y="3501008"/>
              <a:ext cx="2091356" cy="2161430"/>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grpFill/>
            <a:ln w="28575" cap="flat">
              <a:solidFill>
                <a:schemeClr val="bg1"/>
              </a:solidFill>
              <a:prstDash val="solid"/>
              <a:miter lim="800000"/>
            </a:ln>
            <a:effectLst>
              <a:outerShdw blurRad="63500" sx="102000" sy="102000" algn="ctr" rotWithShape="0">
                <a:prstClr val="black">
                  <a:alpha val="40000"/>
                </a:prstClr>
              </a:outerShdw>
            </a:effectLst>
          </p:spPr>
          <p:txBody>
            <a:bodyPr lIns="91454" tIns="45727" rIns="91454" bIns="45727"/>
            <a:lstStyle/>
            <a:p>
              <a:pPr defTabSz="914400" eaLnBrk="1" hangingPunct="1">
                <a:defRPr/>
              </a:pPr>
              <a:endParaRPr lang="zh-CN" altLang="en-US" sz="1900" dirty="0">
                <a:solidFill>
                  <a:srgbClr val="C00000"/>
                </a:solidFill>
                <a:ea typeface="宋体" panose="02010600030101010101" pitchFamily="2" charset="-122"/>
                <a:cs typeface="+mn-ea"/>
              </a:endParaRPr>
            </a:p>
          </p:txBody>
        </p:sp>
        <p:sp>
          <p:nvSpPr>
            <p:cNvPr id="16" name="TextBox 11">
              <a:extLst>
                <a:ext uri="{FF2B5EF4-FFF2-40B4-BE49-F238E27FC236}">
                  <a16:creationId xmlns:a16="http://schemas.microsoft.com/office/drawing/2014/main" id="{1D4BBD41-18C3-4FA2-AC77-0792C7AA4627}"/>
                </a:ext>
              </a:extLst>
            </p:cNvPr>
            <p:cNvSpPr txBox="1"/>
            <p:nvPr/>
          </p:nvSpPr>
          <p:spPr>
            <a:xfrm>
              <a:off x="1442728" y="4252511"/>
              <a:ext cx="1316780" cy="719794"/>
            </a:xfrm>
            <a:prstGeom prst="rect">
              <a:avLst/>
            </a:prstGeom>
            <a:noFill/>
          </p:spPr>
          <p:txBody>
            <a:bodyPr lIns="91454" tIns="45727" rIns="91454" bIns="45727">
              <a:spAutoFit/>
            </a:bodyPr>
            <a:lstStyle>
              <a:defPPr>
                <a:defRPr lang="zh-CN"/>
              </a:defPPr>
              <a:lvl1pPr algn="ctr">
                <a:defRPr>
                  <a:solidFill>
                    <a:schemeClr val="accent1"/>
                  </a:solidFill>
                  <a:latin typeface="+mn-ea"/>
                  <a:ea typeface="+mn-ea"/>
                </a:defRPr>
              </a:lvl1pPr>
            </a:lstStyle>
            <a:p>
              <a:pPr defTabSz="914400">
                <a:defRPr/>
              </a:pPr>
              <a:r>
                <a:rPr lang="zh-CN" altLang="zh-CN" sz="2000" b="1" dirty="0">
                  <a:solidFill>
                    <a:srgbClr val="080808"/>
                  </a:solidFill>
                  <a:latin typeface="微软雅黑" panose="020B0503020204020204" pitchFamily="34" charset="-122"/>
                  <a:ea typeface="微软雅黑" panose="020B0503020204020204" pitchFamily="34" charset="-122"/>
                </a:rPr>
                <a:t>客观公正原则</a:t>
              </a:r>
              <a:endParaRPr lang="en-US" altLang="zh-CN" sz="2000" b="1" dirty="0">
                <a:solidFill>
                  <a:srgbClr val="080808"/>
                </a:solidFill>
                <a:latin typeface="微软雅黑" panose="020B0503020204020204" pitchFamily="34" charset="-122"/>
                <a:ea typeface="微软雅黑" panose="020B0503020204020204" pitchFamily="34" charset="-122"/>
              </a:endParaRPr>
            </a:p>
          </p:txBody>
        </p:sp>
      </p:grpSp>
      <p:grpSp>
        <p:nvGrpSpPr>
          <p:cNvPr id="17" name="组合 16">
            <a:extLst>
              <a:ext uri="{FF2B5EF4-FFF2-40B4-BE49-F238E27FC236}">
                <a16:creationId xmlns:a16="http://schemas.microsoft.com/office/drawing/2014/main" id="{1C3AF83E-67CC-4FFA-AAC7-00ADEBA378AD}"/>
              </a:ext>
            </a:extLst>
          </p:cNvPr>
          <p:cNvGrpSpPr/>
          <p:nvPr/>
        </p:nvGrpSpPr>
        <p:grpSpPr bwMode="auto">
          <a:xfrm>
            <a:off x="5739640" y="4114432"/>
            <a:ext cx="2196987" cy="2121293"/>
            <a:chOff x="1038182" y="3501008"/>
            <a:chExt cx="2091356" cy="2161430"/>
          </a:xfrm>
        </p:grpSpPr>
        <p:sp>
          <p:nvSpPr>
            <p:cNvPr id="18" name="Freeform 8">
              <a:extLst>
                <a:ext uri="{FF2B5EF4-FFF2-40B4-BE49-F238E27FC236}">
                  <a16:creationId xmlns:a16="http://schemas.microsoft.com/office/drawing/2014/main" id="{30DCE5C1-8A43-458E-A520-3A294E695835}"/>
                </a:ext>
              </a:extLst>
            </p:cNvPr>
            <p:cNvSpPr>
              <a:spLocks noEditPoints="1"/>
            </p:cNvSpPr>
            <p:nvPr/>
          </p:nvSpPr>
          <p:spPr bwMode="auto">
            <a:xfrm>
              <a:off x="1038182" y="3501008"/>
              <a:ext cx="2091356" cy="2161430"/>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FF99FF"/>
            </a:solidFill>
            <a:ln w="28575" cap="flat">
              <a:solidFill>
                <a:schemeClr val="bg1"/>
              </a:solidFill>
              <a:prstDash val="solid"/>
              <a:miter lim="800000"/>
            </a:ln>
            <a:effectLst>
              <a:outerShdw blurRad="63500" sx="102000" sy="102000" algn="ctr" rotWithShape="0">
                <a:prstClr val="black">
                  <a:alpha val="40000"/>
                </a:prstClr>
              </a:outerShdw>
            </a:effectLst>
          </p:spPr>
          <p:txBody>
            <a:bodyPr lIns="91454" tIns="45727" rIns="91454" bIns="45727"/>
            <a:lstStyle/>
            <a:p>
              <a:pPr defTabSz="914400" eaLnBrk="1" hangingPunct="1">
                <a:defRPr/>
              </a:pPr>
              <a:endParaRPr lang="zh-CN" altLang="en-US" sz="1900" dirty="0">
                <a:solidFill>
                  <a:srgbClr val="C00000"/>
                </a:solidFill>
                <a:ea typeface="宋体" panose="02010600030101010101" pitchFamily="2" charset="-122"/>
                <a:cs typeface="+mn-ea"/>
              </a:endParaRPr>
            </a:p>
          </p:txBody>
        </p:sp>
        <p:sp>
          <p:nvSpPr>
            <p:cNvPr id="19" name="TextBox 11">
              <a:extLst>
                <a:ext uri="{FF2B5EF4-FFF2-40B4-BE49-F238E27FC236}">
                  <a16:creationId xmlns:a16="http://schemas.microsoft.com/office/drawing/2014/main" id="{8B99B520-5A83-4D33-9621-9D046FA64A30}"/>
                </a:ext>
              </a:extLst>
            </p:cNvPr>
            <p:cNvSpPr txBox="1">
              <a:spLocks noChangeArrowheads="1"/>
            </p:cNvSpPr>
            <p:nvPr/>
          </p:nvSpPr>
          <p:spPr bwMode="auto">
            <a:xfrm>
              <a:off x="1442728" y="4252511"/>
              <a:ext cx="1316780" cy="72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4" tIns="45727" rIns="91454" bIns="45727">
              <a:spAutoFit/>
            </a:bodyPr>
            <a:lstStyle>
              <a:lvl1pPr defTabSz="913130">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defTabSz="91313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defTabSz="91313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defTabSz="91313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defTabSz="91313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algn="ctr" eaLnBrk="1" hangingPunct="1">
                <a:spcBef>
                  <a:spcPct val="0"/>
                </a:spcBef>
                <a:buClrTx/>
                <a:buSzTx/>
                <a:buFontTx/>
                <a:buNone/>
              </a:pPr>
              <a:r>
                <a:rPr lang="zh-CN" altLang="en-US" sz="2000" b="1" dirty="0">
                  <a:solidFill>
                    <a:srgbClr val="080808"/>
                  </a:solidFill>
                  <a:latin typeface="微软雅黑" panose="020B0503020204020204" pitchFamily="34" charset="-122"/>
                  <a:ea typeface="微软雅黑" panose="020B0503020204020204" pitchFamily="34" charset="-122"/>
                </a:rPr>
                <a:t>规范统一原则</a:t>
              </a:r>
              <a:endParaRPr lang="en-US" altLang="zh-CN" sz="2000" b="1" dirty="0">
                <a:solidFill>
                  <a:srgbClr val="080808"/>
                </a:solidFill>
                <a:latin typeface="微软雅黑" panose="020B0503020204020204" pitchFamily="34" charset="-122"/>
                <a:ea typeface="微软雅黑" panose="020B0503020204020204" pitchFamily="34" charset="-122"/>
              </a:endParaRPr>
            </a:p>
          </p:txBody>
        </p:sp>
      </p:grpSp>
      <p:grpSp>
        <p:nvGrpSpPr>
          <p:cNvPr id="20" name="组合 19">
            <a:extLst>
              <a:ext uri="{FF2B5EF4-FFF2-40B4-BE49-F238E27FC236}">
                <a16:creationId xmlns:a16="http://schemas.microsoft.com/office/drawing/2014/main" id="{B942B96E-2939-4ADE-94FF-6662BE041949}"/>
              </a:ext>
            </a:extLst>
          </p:cNvPr>
          <p:cNvGrpSpPr/>
          <p:nvPr/>
        </p:nvGrpSpPr>
        <p:grpSpPr bwMode="auto">
          <a:xfrm>
            <a:off x="8435518" y="4114432"/>
            <a:ext cx="2196986" cy="2122880"/>
            <a:chOff x="1055440" y="3501008"/>
            <a:chExt cx="2091356" cy="2161430"/>
          </a:xfrm>
        </p:grpSpPr>
        <p:sp>
          <p:nvSpPr>
            <p:cNvPr id="21" name="Freeform 8">
              <a:extLst>
                <a:ext uri="{FF2B5EF4-FFF2-40B4-BE49-F238E27FC236}">
                  <a16:creationId xmlns:a16="http://schemas.microsoft.com/office/drawing/2014/main" id="{E20971D3-BEFD-49DA-9D6D-52A9DD4C0BAF}"/>
                </a:ext>
              </a:extLst>
            </p:cNvPr>
            <p:cNvSpPr>
              <a:spLocks noEditPoints="1"/>
            </p:cNvSpPr>
            <p:nvPr/>
          </p:nvSpPr>
          <p:spPr bwMode="auto">
            <a:xfrm>
              <a:off x="1055440" y="3501008"/>
              <a:ext cx="2091356" cy="2161430"/>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00CC00"/>
            </a:solidFill>
            <a:ln w="28575" cap="flat">
              <a:solidFill>
                <a:schemeClr val="bg1"/>
              </a:solidFill>
              <a:prstDash val="solid"/>
              <a:miter lim="800000"/>
            </a:ln>
            <a:effectLst>
              <a:outerShdw blurRad="63500" sx="102000" sy="102000" algn="ctr" rotWithShape="0">
                <a:prstClr val="black">
                  <a:alpha val="40000"/>
                </a:prstClr>
              </a:outerShdw>
            </a:effectLst>
          </p:spPr>
          <p:txBody>
            <a:bodyPr lIns="91454" tIns="45727" rIns="91454" bIns="45727"/>
            <a:lstStyle/>
            <a:p>
              <a:pPr defTabSz="914400" eaLnBrk="1" hangingPunct="1">
                <a:defRPr/>
              </a:pPr>
              <a:endParaRPr lang="zh-CN" altLang="en-US" sz="1900" dirty="0">
                <a:solidFill>
                  <a:srgbClr val="C00000"/>
                </a:solidFill>
                <a:ea typeface="宋体" panose="02010600030101010101" pitchFamily="2" charset="-122"/>
                <a:cs typeface="+mn-ea"/>
              </a:endParaRPr>
            </a:p>
          </p:txBody>
        </p:sp>
        <p:sp>
          <p:nvSpPr>
            <p:cNvPr id="22" name="TextBox 11">
              <a:extLst>
                <a:ext uri="{FF2B5EF4-FFF2-40B4-BE49-F238E27FC236}">
                  <a16:creationId xmlns:a16="http://schemas.microsoft.com/office/drawing/2014/main" id="{E083B104-327B-4C65-8AB8-13D6A50B5735}"/>
                </a:ext>
              </a:extLst>
            </p:cNvPr>
            <p:cNvSpPr txBox="1">
              <a:spLocks noChangeArrowheads="1"/>
            </p:cNvSpPr>
            <p:nvPr/>
          </p:nvSpPr>
          <p:spPr bwMode="auto">
            <a:xfrm>
              <a:off x="1442728" y="4252511"/>
              <a:ext cx="1316780" cy="71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4" tIns="45727" rIns="91454" bIns="45727">
              <a:spAutoFit/>
            </a:bodyPr>
            <a:lstStyle>
              <a:lvl1pPr defTabSz="913130">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defTabSz="91313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defTabSz="91313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defTabSz="91313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defTabSz="91313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defTabSz="91313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algn="ctr" eaLnBrk="1" hangingPunct="1">
                <a:spcBef>
                  <a:spcPct val="0"/>
                </a:spcBef>
                <a:buClrTx/>
                <a:buSzTx/>
                <a:buFontTx/>
                <a:buNone/>
              </a:pPr>
              <a:r>
                <a:rPr lang="zh-CN" altLang="en-US" sz="2000" b="1" dirty="0">
                  <a:solidFill>
                    <a:srgbClr val="080808"/>
                  </a:solidFill>
                  <a:latin typeface="微软雅黑" panose="020B0503020204020204" pitchFamily="34" charset="-122"/>
                  <a:ea typeface="微软雅黑" panose="020B0503020204020204" pitchFamily="34" charset="-122"/>
                </a:rPr>
                <a:t>科学有效原则</a:t>
              </a:r>
              <a:endParaRPr lang="en-US" altLang="zh-CN" sz="2000" b="1" dirty="0">
                <a:solidFill>
                  <a:srgbClr val="08080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193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5"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8"/>
                                        </p:tgtEl>
                                        <p:attrNameLst>
                                          <p:attrName>ppt_y</p:attrName>
                                        </p:attrNameLst>
                                      </p:cBhvr>
                                      <p:tavLst>
                                        <p:tav tm="0" fmla="#ppt_y+(sin(-2*pi*(1-$))*-#ppt_x+cos(-2*pi*(1-$))*(1-#ppt_y))*(1-$)">
                                          <p:val>
                                            <p:fltVal val="0"/>
                                          </p:val>
                                        </p:tav>
                                        <p:tav tm="100000">
                                          <p:val>
                                            <p:fltVal val="1"/>
                                          </p:val>
                                        </p:tav>
                                      </p:tavLst>
                                    </p:anim>
                                  </p:childTnLst>
                                </p:cTn>
                              </p:par>
                              <p:par>
                                <p:cTn id="14" presetID="15"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fltVal val="0"/>
                                          </p:val>
                                        </p:tav>
                                        <p:tav tm="100000">
                                          <p:val>
                                            <p:strVal val="#ppt_h"/>
                                          </p:val>
                                        </p:tav>
                                      </p:tavLst>
                                    </p:anim>
                                    <p:anim calcmode="lin" valueType="num">
                                      <p:cBhvr>
                                        <p:cTn id="18"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1"/>
                                        </p:tgtEl>
                                        <p:attrNameLst>
                                          <p:attrName>ppt_y</p:attrName>
                                        </p:attrNameLst>
                                      </p:cBhvr>
                                      <p:tavLst>
                                        <p:tav tm="0" fmla="#ppt_y+(sin(-2*pi*(1-$))*-#ppt_x+cos(-2*pi*(1-$))*(1-#ppt_y))*(1-$)">
                                          <p:val>
                                            <p:fltVal val="0"/>
                                          </p:val>
                                        </p:tav>
                                        <p:tav tm="100000">
                                          <p:val>
                                            <p:fltVal val="1"/>
                                          </p:val>
                                        </p:tav>
                                      </p:tavLst>
                                    </p:anim>
                                  </p:childTnLst>
                                </p:cTn>
                              </p:par>
                              <p:par>
                                <p:cTn id="20" presetID="15"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fltVal val="0"/>
                                          </p:val>
                                        </p:tav>
                                        <p:tav tm="100000">
                                          <p:val>
                                            <p:strVal val="#ppt_w"/>
                                          </p:val>
                                        </p:tav>
                                      </p:tavLst>
                                    </p:anim>
                                    <p:anim calcmode="lin" valueType="num">
                                      <p:cBhvr>
                                        <p:cTn id="23" dur="1000" fill="hold"/>
                                        <p:tgtEl>
                                          <p:spTgt spid="17"/>
                                        </p:tgtEl>
                                        <p:attrNameLst>
                                          <p:attrName>ppt_h</p:attrName>
                                        </p:attrNameLst>
                                      </p:cBhvr>
                                      <p:tavLst>
                                        <p:tav tm="0">
                                          <p:val>
                                            <p:fltVal val="0"/>
                                          </p:val>
                                        </p:tav>
                                        <p:tav tm="100000">
                                          <p:val>
                                            <p:strVal val="#ppt_h"/>
                                          </p:val>
                                        </p:tav>
                                      </p:tavLst>
                                    </p:anim>
                                    <p:anim calcmode="lin" valueType="num">
                                      <p:cBhvr>
                                        <p:cTn id="24"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7"/>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fltVal val="0"/>
                                          </p:val>
                                        </p:tav>
                                        <p:tav tm="100000">
                                          <p:val>
                                            <p:strVal val="#ppt_w"/>
                                          </p:val>
                                        </p:tav>
                                      </p:tavLst>
                                    </p:anim>
                                    <p:anim calcmode="lin" valueType="num">
                                      <p:cBhvr>
                                        <p:cTn id="29" dur="1000" fill="hold"/>
                                        <p:tgtEl>
                                          <p:spTgt spid="20"/>
                                        </p:tgtEl>
                                        <p:attrNameLst>
                                          <p:attrName>ppt_h</p:attrName>
                                        </p:attrNameLst>
                                      </p:cBhvr>
                                      <p:tavLst>
                                        <p:tav tm="0">
                                          <p:val>
                                            <p:fltVal val="0"/>
                                          </p:val>
                                        </p:tav>
                                        <p:tav tm="100000">
                                          <p:val>
                                            <p:strVal val="#ppt_h"/>
                                          </p:val>
                                        </p:tav>
                                      </p:tavLst>
                                    </p:anim>
                                    <p:anim calcmode="lin" valueType="num">
                                      <p:cBhvr>
                                        <p:cTn id="30"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a16="http://schemas.microsoft.com/office/drawing/2014/main" id="{C1D52467-93BD-422B-9BCB-D07574140BFE}"/>
              </a:ext>
            </a:extLst>
          </p:cNvPr>
          <p:cNvGrpSpPr/>
          <p:nvPr/>
        </p:nvGrpSpPr>
        <p:grpSpPr>
          <a:xfrm>
            <a:off x="119336" y="126074"/>
            <a:ext cx="4248472" cy="613803"/>
            <a:chOff x="1271464" y="2420888"/>
            <a:chExt cx="4392488" cy="613803"/>
          </a:xfrm>
        </p:grpSpPr>
        <p:sp>
          <p:nvSpPr>
            <p:cNvPr id="54" name="矩形 2">
              <a:extLst>
                <a:ext uri="{FF2B5EF4-FFF2-40B4-BE49-F238E27FC236}">
                  <a16:creationId xmlns:a16="http://schemas.microsoft.com/office/drawing/2014/main" id="{F170F09B-3B71-435D-BE1D-21C1F99E44A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10">
              <a:extLst>
                <a:ext uri="{FF2B5EF4-FFF2-40B4-BE49-F238E27FC236}">
                  <a16:creationId xmlns:a16="http://schemas.microsoft.com/office/drawing/2014/main" id="{FD040AE8-361E-4AB8-96CA-6FAAD63A1A60}"/>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组织绩效考核</a:t>
              </a:r>
            </a:p>
          </p:txBody>
        </p:sp>
      </p:grpSp>
      <p:sp>
        <p:nvSpPr>
          <p:cNvPr id="12" name="3 CuadroTexto">
            <a:extLst>
              <a:ext uri="{FF2B5EF4-FFF2-40B4-BE49-F238E27FC236}">
                <a16:creationId xmlns:a16="http://schemas.microsoft.com/office/drawing/2014/main" id="{EE7887F6-5C07-4BB3-8504-32C384BD867D}"/>
              </a:ext>
            </a:extLst>
          </p:cNvPr>
          <p:cNvSpPr txBox="1"/>
          <p:nvPr/>
        </p:nvSpPr>
        <p:spPr>
          <a:xfrm>
            <a:off x="1055440" y="1124744"/>
            <a:ext cx="3456384" cy="584775"/>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gn="ctr">
              <a:lnSpc>
                <a:spcPct val="150000"/>
              </a:lnSpc>
            </a:pPr>
            <a:r>
              <a:rPr lang="zh-CN" altLang="zh-CN" sz="2400" b="1" dirty="0">
                <a:solidFill>
                  <a:schemeClr val="tx2"/>
                </a:solidFill>
                <a:latin typeface="Aharoni" panose="020B0604020202020204" pitchFamily="2" charset="-79"/>
                <a:cs typeface="Aharoni" panose="020B0604020202020204" pitchFamily="2" charset="-79"/>
              </a:rPr>
              <a:t>绩效</a:t>
            </a:r>
            <a:r>
              <a:rPr lang="zh-CN" altLang="en-US" sz="2400" b="1" dirty="0">
                <a:solidFill>
                  <a:schemeClr val="tx2"/>
                </a:solidFill>
                <a:latin typeface="Aharoni" panose="020B0604020202020204" pitchFamily="2" charset="-79"/>
                <a:cs typeface="Aharoni" panose="020B0604020202020204" pitchFamily="2" charset="-79"/>
              </a:rPr>
              <a:t>管理方法</a:t>
            </a:r>
            <a:endParaRPr lang="zh-CN" altLang="zh-CN" sz="2400" b="1" dirty="0">
              <a:latin typeface="Aharoni" panose="020B0604020202020204" pitchFamily="2" charset="-79"/>
              <a:cs typeface="Aharoni" panose="020B0604020202020204" pitchFamily="2" charset="-79"/>
            </a:endParaRPr>
          </a:p>
        </p:txBody>
      </p:sp>
      <p:sp>
        <p:nvSpPr>
          <p:cNvPr id="23" name="矩形 22">
            <a:extLst>
              <a:ext uri="{FF2B5EF4-FFF2-40B4-BE49-F238E27FC236}">
                <a16:creationId xmlns:a16="http://schemas.microsoft.com/office/drawing/2014/main" id="{B0874059-1B5F-4BAA-AA35-7FB5214D0F10}"/>
              </a:ext>
            </a:extLst>
          </p:cNvPr>
          <p:cNvSpPr>
            <a:spLocks noChangeArrowheads="1"/>
          </p:cNvSpPr>
          <p:nvPr/>
        </p:nvSpPr>
        <p:spPr bwMode="auto">
          <a:xfrm>
            <a:off x="2298439" y="2756252"/>
            <a:ext cx="506506" cy="2861310"/>
          </a:xfrm>
          <a:prstGeom prst="rect">
            <a:avLst/>
          </a:prstGeom>
          <a:noFill/>
          <a:ln w="28575">
            <a:solidFill>
              <a:schemeClr val="tx2"/>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algn="ctr" eaLnBrk="1" hangingPunct="1">
              <a:lnSpc>
                <a:spcPct val="150000"/>
              </a:lnSpc>
              <a:spcBef>
                <a:spcPct val="0"/>
              </a:spcBef>
              <a:buClrTx/>
              <a:buSzTx/>
              <a:buFontTx/>
              <a:buNone/>
            </a:pPr>
            <a:r>
              <a:rPr lang="zh-CN" altLang="en-US" sz="2000" b="1" dirty="0">
                <a:solidFill>
                  <a:schemeClr val="tx1"/>
                </a:solidFill>
                <a:latin typeface="微软雅黑" panose="020B0503020204020204" pitchFamily="34" charset="-122"/>
                <a:ea typeface="微软雅黑" panose="020B0503020204020204" pitchFamily="34" charset="-122"/>
              </a:rPr>
              <a:t>绩效管理方法</a:t>
            </a:r>
          </a:p>
        </p:txBody>
      </p:sp>
      <p:sp>
        <p:nvSpPr>
          <p:cNvPr id="24" name="矩形 6">
            <a:extLst>
              <a:ext uri="{FF2B5EF4-FFF2-40B4-BE49-F238E27FC236}">
                <a16:creationId xmlns:a16="http://schemas.microsoft.com/office/drawing/2014/main" id="{ABF90807-D946-4BAF-AC02-D2ACDE421CC5}"/>
              </a:ext>
            </a:extLst>
          </p:cNvPr>
          <p:cNvSpPr>
            <a:spLocks noChangeArrowheads="1"/>
          </p:cNvSpPr>
          <p:nvPr/>
        </p:nvSpPr>
        <p:spPr bwMode="auto">
          <a:xfrm>
            <a:off x="3484521" y="2420888"/>
            <a:ext cx="2054605" cy="553085"/>
          </a:xfrm>
          <a:prstGeom prst="rect">
            <a:avLst/>
          </a:prstGeom>
          <a:noFill/>
          <a:ln w="28575">
            <a:solidFill>
              <a:schemeClr val="tx2"/>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eaLnBrk="1" hangingPunct="1">
              <a:lnSpc>
                <a:spcPct val="150000"/>
              </a:lnSpc>
              <a:spcBef>
                <a:spcPct val="0"/>
              </a:spcBef>
              <a:buClrTx/>
              <a:buSzTx/>
              <a:buFontTx/>
              <a:buNone/>
            </a:pPr>
            <a:r>
              <a:rPr lang="zh-CN" altLang="en-US" sz="2000" b="1">
                <a:solidFill>
                  <a:schemeClr val="tx1"/>
                </a:solidFill>
                <a:latin typeface="微软雅黑" panose="020B0503020204020204" pitchFamily="34" charset="-122"/>
                <a:ea typeface="微软雅黑" panose="020B0503020204020204" pitchFamily="34" charset="-122"/>
              </a:rPr>
              <a:t>关键绩效指标法</a:t>
            </a:r>
          </a:p>
        </p:txBody>
      </p:sp>
      <p:sp>
        <p:nvSpPr>
          <p:cNvPr id="25" name="矩形 6">
            <a:extLst>
              <a:ext uri="{FF2B5EF4-FFF2-40B4-BE49-F238E27FC236}">
                <a16:creationId xmlns:a16="http://schemas.microsoft.com/office/drawing/2014/main" id="{8DC70947-929C-4B9D-B694-5A60961D5DA1}"/>
              </a:ext>
            </a:extLst>
          </p:cNvPr>
          <p:cNvSpPr>
            <a:spLocks noChangeArrowheads="1"/>
          </p:cNvSpPr>
          <p:nvPr/>
        </p:nvSpPr>
        <p:spPr bwMode="auto">
          <a:xfrm>
            <a:off x="3497223" y="3348160"/>
            <a:ext cx="1824376" cy="553085"/>
          </a:xfrm>
          <a:prstGeom prst="rect">
            <a:avLst/>
          </a:prstGeom>
          <a:noFill/>
          <a:ln w="28575">
            <a:solidFill>
              <a:schemeClr val="tx2"/>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eaLnBrk="1" hangingPunct="1">
              <a:lnSpc>
                <a:spcPct val="150000"/>
              </a:lnSpc>
              <a:spcBef>
                <a:spcPct val="0"/>
              </a:spcBef>
              <a:buClrTx/>
              <a:buSzTx/>
              <a:buFontTx/>
              <a:buNone/>
            </a:pPr>
            <a:r>
              <a:rPr lang="zh-CN" altLang="en-US" sz="2000" b="1">
                <a:solidFill>
                  <a:schemeClr val="tx1"/>
                </a:solidFill>
                <a:latin typeface="微软雅黑" panose="020B0503020204020204" pitchFamily="34" charset="-122"/>
                <a:ea typeface="微软雅黑" panose="020B0503020204020204" pitchFamily="34" charset="-122"/>
              </a:rPr>
              <a:t>经济增加值法</a:t>
            </a:r>
          </a:p>
        </p:txBody>
      </p:sp>
      <p:sp>
        <p:nvSpPr>
          <p:cNvPr id="26" name="矩形 6">
            <a:extLst>
              <a:ext uri="{FF2B5EF4-FFF2-40B4-BE49-F238E27FC236}">
                <a16:creationId xmlns:a16="http://schemas.microsoft.com/office/drawing/2014/main" id="{882F6E0A-6F37-4983-AD7B-CA63F473778D}"/>
              </a:ext>
            </a:extLst>
          </p:cNvPr>
          <p:cNvSpPr>
            <a:spLocks noChangeArrowheads="1"/>
          </p:cNvSpPr>
          <p:nvPr/>
        </p:nvSpPr>
        <p:spPr bwMode="auto">
          <a:xfrm>
            <a:off x="3498811" y="4310363"/>
            <a:ext cx="1824375" cy="553085"/>
          </a:xfrm>
          <a:prstGeom prst="rect">
            <a:avLst/>
          </a:prstGeom>
          <a:noFill/>
          <a:ln w="28575">
            <a:solidFill>
              <a:schemeClr val="tx2"/>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eaLnBrk="1" hangingPunct="1">
              <a:lnSpc>
                <a:spcPct val="150000"/>
              </a:lnSpc>
              <a:spcBef>
                <a:spcPct val="0"/>
              </a:spcBef>
              <a:buClrTx/>
              <a:buSzTx/>
              <a:buFontTx/>
              <a:buNone/>
            </a:pPr>
            <a:r>
              <a:rPr lang="zh-CN" altLang="en-US" sz="2000" b="1">
                <a:solidFill>
                  <a:schemeClr val="tx1"/>
                </a:solidFill>
                <a:latin typeface="微软雅黑" panose="020B0503020204020204" pitchFamily="34" charset="-122"/>
                <a:ea typeface="微软雅黑" panose="020B0503020204020204" pitchFamily="34" charset="-122"/>
              </a:rPr>
              <a:t>平衡记分卡</a:t>
            </a:r>
          </a:p>
        </p:txBody>
      </p:sp>
      <p:sp>
        <p:nvSpPr>
          <p:cNvPr id="27" name="矩形 6">
            <a:extLst>
              <a:ext uri="{FF2B5EF4-FFF2-40B4-BE49-F238E27FC236}">
                <a16:creationId xmlns:a16="http://schemas.microsoft.com/office/drawing/2014/main" id="{0533BF15-3B03-472B-A9AC-74494D2CF403}"/>
              </a:ext>
            </a:extLst>
          </p:cNvPr>
          <p:cNvSpPr>
            <a:spLocks noChangeArrowheads="1"/>
          </p:cNvSpPr>
          <p:nvPr/>
        </p:nvSpPr>
        <p:spPr bwMode="auto">
          <a:xfrm>
            <a:off x="3498811" y="5247161"/>
            <a:ext cx="1824375" cy="553085"/>
          </a:xfrm>
          <a:prstGeom prst="rect">
            <a:avLst/>
          </a:prstGeom>
          <a:noFill/>
          <a:ln w="28575">
            <a:solidFill>
              <a:schemeClr val="tx2"/>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1"/>
              </a:buClr>
              <a:buSzPct val="100000"/>
              <a:buFont typeface="Symbol" panose="05050102010706020507" pitchFamily="18" charset="2"/>
              <a:buChar char=""/>
              <a:defRPr sz="2400">
                <a:solidFill>
                  <a:schemeClr val="tx2"/>
                </a:solidFill>
                <a:latin typeface="Candara" panose="020E0502030303020204" pitchFamily="34" charset="0"/>
                <a:ea typeface="华文楷体" pitchFamily="2" charset="-122"/>
              </a:defRPr>
            </a:lvl1pPr>
            <a:lvl2pPr marL="742950" indent="-285750">
              <a:spcBef>
                <a:spcPct val="20000"/>
              </a:spcBef>
              <a:buClr>
                <a:schemeClr val="accent1"/>
              </a:buClr>
              <a:buSzPct val="100000"/>
              <a:buFont typeface="Symbol" panose="05050102010706020507" pitchFamily="18" charset="2"/>
              <a:buChar char=""/>
              <a:defRPr sz="2200">
                <a:solidFill>
                  <a:schemeClr val="tx2"/>
                </a:solidFill>
                <a:latin typeface="Candara" panose="020E0502030303020204" pitchFamily="34" charset="0"/>
                <a:ea typeface="华文楷体" pitchFamily="2" charset="-122"/>
              </a:defRPr>
            </a:lvl2pPr>
            <a:lvl3pPr marL="1143000" indent="-228600">
              <a:spcBef>
                <a:spcPct val="20000"/>
              </a:spcBef>
              <a:buClr>
                <a:schemeClr val="accent1"/>
              </a:buClr>
              <a:buSzPct val="100000"/>
              <a:buFont typeface="Symbol" panose="05050102010706020507" pitchFamily="18" charset="2"/>
              <a:buChar char=""/>
              <a:defRPr sz="2000">
                <a:solidFill>
                  <a:schemeClr val="tx2"/>
                </a:solidFill>
                <a:latin typeface="Candara" panose="020E0502030303020204" pitchFamily="34" charset="0"/>
                <a:ea typeface="华文楷体" pitchFamily="2" charset="-122"/>
              </a:defRPr>
            </a:lvl3pPr>
            <a:lvl4pPr marL="1600200" indent="-228600">
              <a:spcBef>
                <a:spcPct val="20000"/>
              </a:spcBef>
              <a:buClr>
                <a:schemeClr val="accent1"/>
              </a:buClr>
              <a:buSzPct val="100000"/>
              <a:buFont typeface="Symbol" panose="05050102010706020507" pitchFamily="18" charset="2"/>
              <a:buChar char=""/>
              <a:defRPr>
                <a:solidFill>
                  <a:schemeClr val="tx2"/>
                </a:solidFill>
                <a:latin typeface="Candara" panose="020E0502030303020204" pitchFamily="34" charset="0"/>
                <a:ea typeface="华文楷体" pitchFamily="2" charset="-122"/>
              </a:defRPr>
            </a:lvl4pPr>
            <a:lvl5pPr marL="2057400" indent="-228600">
              <a:spcBef>
                <a:spcPct val="20000"/>
              </a:spcBef>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5pPr>
            <a:lvl6pPr marL="25146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6pPr>
            <a:lvl7pPr marL="29718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7pPr>
            <a:lvl8pPr marL="34290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8pPr>
            <a:lvl9pPr marL="3886200" indent="-228600" eaLnBrk="0" fontAlgn="base" hangingPunct="0">
              <a:spcBef>
                <a:spcPct val="20000"/>
              </a:spcBef>
              <a:spcAft>
                <a:spcPct val="0"/>
              </a:spcAft>
              <a:buClr>
                <a:schemeClr val="accent1"/>
              </a:buClr>
              <a:buSzPct val="100000"/>
              <a:buFont typeface="Symbol" panose="05050102010706020507" pitchFamily="18" charset="2"/>
              <a:buChar char=""/>
              <a:defRPr sz="1600">
                <a:solidFill>
                  <a:schemeClr val="tx2"/>
                </a:solidFill>
                <a:latin typeface="Candara" panose="020E0502030303020204" pitchFamily="34" charset="0"/>
                <a:ea typeface="华文楷体" pitchFamily="2" charset="-122"/>
              </a:defRPr>
            </a:lvl9pPr>
          </a:lstStyle>
          <a:p>
            <a:pPr eaLnBrk="1" hangingPunct="1">
              <a:lnSpc>
                <a:spcPct val="150000"/>
              </a:lnSpc>
              <a:spcBef>
                <a:spcPct val="0"/>
              </a:spcBef>
              <a:buClrTx/>
              <a:buSzTx/>
              <a:buFontTx/>
              <a:buNone/>
            </a:pPr>
            <a:r>
              <a:rPr lang="zh-CN" altLang="en-US" sz="2000" b="1">
                <a:solidFill>
                  <a:schemeClr val="tx1"/>
                </a:solidFill>
                <a:latin typeface="微软雅黑" panose="020B0503020204020204" pitchFamily="34" charset="-122"/>
                <a:ea typeface="微软雅黑" panose="020B0503020204020204" pitchFamily="34" charset="-122"/>
              </a:rPr>
              <a:t>绩效鼓励</a:t>
            </a:r>
          </a:p>
        </p:txBody>
      </p:sp>
      <p:cxnSp>
        <p:nvCxnSpPr>
          <p:cNvPr id="28" name="直接连接符 27">
            <a:extLst>
              <a:ext uri="{FF2B5EF4-FFF2-40B4-BE49-F238E27FC236}">
                <a16:creationId xmlns:a16="http://schemas.microsoft.com/office/drawing/2014/main" id="{94D7F8F3-A60F-44F4-862B-38F054F4954A}"/>
              </a:ext>
            </a:extLst>
          </p:cNvPr>
          <p:cNvCxnSpPr/>
          <p:nvPr/>
        </p:nvCxnSpPr>
        <p:spPr>
          <a:xfrm>
            <a:off x="3114565" y="2720981"/>
            <a:ext cx="0" cy="284374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8C7EEA58-28AE-48CA-AFAC-154A352E54A3}"/>
              </a:ext>
            </a:extLst>
          </p:cNvPr>
          <p:cNvCxnSpPr/>
          <p:nvPr/>
        </p:nvCxnSpPr>
        <p:spPr>
          <a:xfrm>
            <a:off x="3114565" y="2720981"/>
            <a:ext cx="347726"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id="{22072251-52CF-4BD9-ABB8-61526FFCA244}"/>
              </a:ext>
            </a:extLst>
          </p:cNvPr>
          <p:cNvCxnSpPr/>
          <p:nvPr/>
        </p:nvCxnSpPr>
        <p:spPr>
          <a:xfrm>
            <a:off x="3124092" y="3680008"/>
            <a:ext cx="396948"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E51155F7-541D-4648-A3DC-EE4A01D40AFE}"/>
              </a:ext>
            </a:extLst>
          </p:cNvPr>
          <p:cNvCxnSpPr/>
          <p:nvPr/>
        </p:nvCxnSpPr>
        <p:spPr>
          <a:xfrm>
            <a:off x="3105038" y="4645387"/>
            <a:ext cx="396948"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a:extLst>
              <a:ext uri="{FF2B5EF4-FFF2-40B4-BE49-F238E27FC236}">
                <a16:creationId xmlns:a16="http://schemas.microsoft.com/office/drawing/2014/main" id="{2FDDDC7B-33C3-4DC4-914B-48CEFC317DD4}"/>
              </a:ext>
            </a:extLst>
          </p:cNvPr>
          <p:cNvCxnSpPr/>
          <p:nvPr/>
        </p:nvCxnSpPr>
        <p:spPr>
          <a:xfrm>
            <a:off x="3128855" y="5564720"/>
            <a:ext cx="349315"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3" name="3 CuadroTexto">
            <a:extLst>
              <a:ext uri="{FF2B5EF4-FFF2-40B4-BE49-F238E27FC236}">
                <a16:creationId xmlns:a16="http://schemas.microsoft.com/office/drawing/2014/main" id="{C901D4AA-9913-45AA-B320-AC5D67F6FD69}"/>
              </a:ext>
            </a:extLst>
          </p:cNvPr>
          <p:cNvSpPr txBox="1"/>
          <p:nvPr/>
        </p:nvSpPr>
        <p:spPr>
          <a:xfrm>
            <a:off x="6660294" y="2729481"/>
            <a:ext cx="3994660" cy="2459762"/>
          </a:xfrm>
          <a:prstGeom prst="rect">
            <a:avLst/>
          </a:prstGeom>
        </p:spPr>
        <p:style>
          <a:lnRef idx="2">
            <a:schemeClr val="accent1"/>
          </a:lnRef>
          <a:fillRef idx="1">
            <a:schemeClr val="lt1"/>
          </a:fillRef>
          <a:effectRef idx="0">
            <a:schemeClr val="accent1"/>
          </a:effectRef>
          <a:fontRef idx="minor">
            <a:schemeClr val="dk1"/>
          </a:fontRef>
        </p:style>
        <p:txBody>
          <a:bodyPr lIns="0" tIns="0" rIns="0" bIns="0"/>
          <a:lstStyle/>
          <a:p>
            <a:pPr marL="180000">
              <a:lnSpc>
                <a:spcPct val="130000"/>
              </a:lnSpc>
            </a:pPr>
            <a:r>
              <a:rPr lang="zh-CN" altLang="zh-CN" sz="2000" b="1" dirty="0">
                <a:latin typeface="Aharoni" panose="020B0604020202020204" pitchFamily="2" charset="-79"/>
                <a:cs typeface="Aharoni" panose="020B0604020202020204" pitchFamily="2" charset="-79"/>
              </a:rPr>
              <a:t>企业可根据自身战略目标、业务特点和管理需要，结合不同工具方法的特征及适用范围，</a:t>
            </a:r>
            <a:r>
              <a:rPr lang="zh-CN" altLang="zh-CN" sz="2000" b="1" dirty="0">
                <a:solidFill>
                  <a:srgbClr val="C00000"/>
                </a:solidFill>
                <a:latin typeface="Aharoni" panose="020B0604020202020204" pitchFamily="2" charset="-79"/>
                <a:cs typeface="Aharoni" panose="020B0604020202020204" pitchFamily="2" charset="-79"/>
              </a:rPr>
              <a:t>选择一种</a:t>
            </a:r>
            <a:r>
              <a:rPr lang="zh-CN" altLang="zh-CN" sz="2000" b="1" dirty="0">
                <a:latin typeface="Aharoni" panose="020B0604020202020204" pitchFamily="2" charset="-79"/>
                <a:cs typeface="Aharoni" panose="020B0604020202020204" pitchFamily="2" charset="-79"/>
              </a:rPr>
              <a:t>适合的绩效管理工具方法单独使用，也可</a:t>
            </a:r>
            <a:r>
              <a:rPr lang="zh-CN" altLang="zh-CN" sz="2000" b="1" dirty="0">
                <a:solidFill>
                  <a:srgbClr val="C00000"/>
                </a:solidFill>
                <a:latin typeface="Aharoni" panose="020B0604020202020204" pitchFamily="2" charset="-79"/>
                <a:cs typeface="Aharoni" panose="020B0604020202020204" pitchFamily="2" charset="-79"/>
              </a:rPr>
              <a:t>选择两种</a:t>
            </a:r>
            <a:r>
              <a:rPr lang="zh-CN" altLang="zh-CN" sz="2000" b="1" dirty="0">
                <a:latin typeface="Aharoni" panose="020B0604020202020204" pitchFamily="2" charset="-79"/>
                <a:cs typeface="Aharoni" panose="020B0604020202020204" pitchFamily="2" charset="-79"/>
              </a:rPr>
              <a:t>或</a:t>
            </a:r>
            <a:r>
              <a:rPr lang="zh-CN" altLang="zh-CN" sz="2000" b="1" dirty="0">
                <a:solidFill>
                  <a:srgbClr val="C00000"/>
                </a:solidFill>
                <a:latin typeface="Aharoni" panose="020B0604020202020204" pitchFamily="2" charset="-79"/>
                <a:cs typeface="Aharoni" panose="020B0604020202020204" pitchFamily="2" charset="-79"/>
              </a:rPr>
              <a:t>两种以上</a:t>
            </a:r>
            <a:r>
              <a:rPr lang="zh-CN" altLang="zh-CN" sz="2000" b="1" dirty="0">
                <a:latin typeface="Aharoni" panose="020B0604020202020204" pitchFamily="2" charset="-79"/>
                <a:cs typeface="Aharoni" panose="020B0604020202020204" pitchFamily="2" charset="-79"/>
              </a:rPr>
              <a:t>的工具方法综合运用。</a:t>
            </a:r>
          </a:p>
        </p:txBody>
      </p:sp>
    </p:spTree>
    <p:extLst>
      <p:ext uri="{BB962C8B-B14F-4D97-AF65-F5344CB8AC3E}">
        <p14:creationId xmlns:p14="http://schemas.microsoft.com/office/powerpoint/2010/main" val="105908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出自【趣你的PPT】(微信:qunideppt)：最优质的PPT资源库"/>
          <p:cNvSpPr/>
          <p:nvPr/>
        </p:nvSpPr>
        <p:spPr>
          <a:xfrm>
            <a:off x="3895" y="5032480"/>
            <a:ext cx="12187274" cy="3872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dirty="0">
              <a:latin typeface="微软雅黑" panose="020B0503020204020204" pitchFamily="34" charset="-122"/>
            </a:endParaRPr>
          </a:p>
        </p:txBody>
      </p:sp>
      <p:sp>
        <p:nvSpPr>
          <p:cNvPr id="17" name="出自【趣你的PPT】(微信:qunideppt)：最优质的PPT资源库"/>
          <p:cNvSpPr/>
          <p:nvPr/>
        </p:nvSpPr>
        <p:spPr>
          <a:xfrm>
            <a:off x="2622328" y="1557681"/>
            <a:ext cx="1418817" cy="1473387"/>
          </a:xfrm>
          <a:prstGeom prst="roundRect">
            <a:avLst>
              <a:gd name="adj" fmla="val 1185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dirty="0">
              <a:latin typeface="微软雅黑" panose="020B0503020204020204" pitchFamily="34" charset="-122"/>
            </a:endParaRPr>
          </a:p>
        </p:txBody>
      </p:sp>
      <p:sp>
        <p:nvSpPr>
          <p:cNvPr id="56" name="出自【趣你的PPT】(微信:qunideppt)：最优质的PPT资源库"/>
          <p:cNvSpPr/>
          <p:nvPr/>
        </p:nvSpPr>
        <p:spPr>
          <a:xfrm>
            <a:off x="7302303" y="1557045"/>
            <a:ext cx="1418817" cy="1473387"/>
          </a:xfrm>
          <a:prstGeom prst="roundRect">
            <a:avLst>
              <a:gd name="adj" fmla="val 1185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dirty="0">
              <a:latin typeface="微软雅黑" panose="020B0503020204020204" pitchFamily="34" charset="-122"/>
            </a:endParaRPr>
          </a:p>
        </p:txBody>
      </p:sp>
      <p:sp>
        <p:nvSpPr>
          <p:cNvPr id="77" name="出自【趣你的PPT】(微信:qunideppt)：最优质的PPT资源库"/>
          <p:cNvSpPr txBox="1"/>
          <p:nvPr/>
        </p:nvSpPr>
        <p:spPr>
          <a:xfrm>
            <a:off x="2549820" y="3384923"/>
            <a:ext cx="1563499" cy="82975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dirty="0">
                <a:solidFill>
                  <a:schemeClr val="tx2"/>
                </a:solidFill>
                <a:latin typeface="微软雅黑" panose="020B0503020204020204" pitchFamily="34" charset="-122"/>
                <a:ea typeface="微软雅黑" panose="020B0503020204020204" pitchFamily="34" charset="-122"/>
              </a:rPr>
              <a:t>应用平衡计分卡</a:t>
            </a:r>
          </a:p>
        </p:txBody>
      </p:sp>
      <p:sp>
        <p:nvSpPr>
          <p:cNvPr id="81" name="出自【趣你的PPT】(微信:qunideppt)：最优质的PPT资源库"/>
          <p:cNvSpPr txBox="1"/>
          <p:nvPr/>
        </p:nvSpPr>
        <p:spPr>
          <a:xfrm>
            <a:off x="7101766" y="3385037"/>
            <a:ext cx="1819489" cy="82975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dirty="0">
                <a:solidFill>
                  <a:schemeClr val="tx1"/>
                </a:solidFill>
                <a:latin typeface="微软雅黑" panose="020B0503020204020204" pitchFamily="34" charset="-122"/>
                <a:ea typeface="微软雅黑" panose="020B0503020204020204" pitchFamily="34" charset="-122"/>
              </a:rPr>
              <a:t>计算关键绩效指标</a:t>
            </a:r>
          </a:p>
        </p:txBody>
      </p:sp>
      <p:sp>
        <p:nvSpPr>
          <p:cNvPr id="2" name="文本框 1"/>
          <p:cNvSpPr txBox="1"/>
          <p:nvPr/>
        </p:nvSpPr>
        <p:spPr>
          <a:xfrm>
            <a:off x="2968238" y="1956617"/>
            <a:ext cx="726272" cy="676753"/>
          </a:xfrm>
          <a:prstGeom prst="rect">
            <a:avLst/>
          </a:prstGeom>
          <a:noFill/>
        </p:spPr>
        <p:txBody>
          <a:bodyPr wrap="square" lIns="0" tIns="0" rIns="0" bIns="0" rtlCol="0">
            <a:spAutoFit/>
          </a:bodyPr>
          <a:lstStyle/>
          <a:p>
            <a:pPr algn="ctr"/>
            <a:r>
              <a:rPr lang="en-US" altLang="zh-CN" sz="4399" dirty="0">
                <a:solidFill>
                  <a:schemeClr val="bg1"/>
                </a:solidFill>
                <a:latin typeface="微软雅黑" panose="020B0503020204020204" pitchFamily="34" charset="-122"/>
                <a:ea typeface="微软雅黑" panose="020B0503020204020204" pitchFamily="34" charset="-122"/>
              </a:rPr>
              <a:t>01</a:t>
            </a:r>
          </a:p>
        </p:txBody>
      </p:sp>
      <p:sp>
        <p:nvSpPr>
          <p:cNvPr id="4" name="文本框 3"/>
          <p:cNvSpPr txBox="1"/>
          <p:nvPr/>
        </p:nvSpPr>
        <p:spPr>
          <a:xfrm>
            <a:off x="7648375" y="1955982"/>
            <a:ext cx="726272" cy="676753"/>
          </a:xfrm>
          <a:prstGeom prst="rect">
            <a:avLst/>
          </a:prstGeom>
          <a:noFill/>
        </p:spPr>
        <p:txBody>
          <a:bodyPr wrap="square" lIns="0" tIns="0" rIns="0" bIns="0" rtlCol="0">
            <a:spAutoFit/>
          </a:bodyPr>
          <a:lstStyle/>
          <a:p>
            <a:pPr algn="ctr"/>
            <a:r>
              <a:rPr lang="en-US" altLang="zh-CN" sz="4399" dirty="0">
                <a:solidFill>
                  <a:schemeClr val="bg1"/>
                </a:solidFill>
                <a:latin typeface="微软雅黑" panose="020B0503020204020204" pitchFamily="34" charset="-122"/>
                <a:ea typeface="微软雅黑" panose="020B0503020204020204" pitchFamily="34" charset="-122"/>
              </a:rPr>
              <a:t>02</a:t>
            </a:r>
          </a:p>
        </p:txBody>
      </p:sp>
      <p:grpSp>
        <p:nvGrpSpPr>
          <p:cNvPr id="53" name="组合 52">
            <a:extLst>
              <a:ext uri="{FF2B5EF4-FFF2-40B4-BE49-F238E27FC236}">
                <a16:creationId xmlns:a16="http://schemas.microsoft.com/office/drawing/2014/main" id="{C1D52467-93BD-422B-9BCB-D07574140BFE}"/>
              </a:ext>
            </a:extLst>
          </p:cNvPr>
          <p:cNvGrpSpPr/>
          <p:nvPr/>
        </p:nvGrpSpPr>
        <p:grpSpPr>
          <a:xfrm>
            <a:off x="119336" y="126074"/>
            <a:ext cx="4248472" cy="613803"/>
            <a:chOff x="1271464" y="2420888"/>
            <a:chExt cx="4392488" cy="613803"/>
          </a:xfrm>
        </p:grpSpPr>
        <p:sp>
          <p:nvSpPr>
            <p:cNvPr id="54" name="矩形 2">
              <a:extLst>
                <a:ext uri="{FF2B5EF4-FFF2-40B4-BE49-F238E27FC236}">
                  <a16:creationId xmlns:a16="http://schemas.microsoft.com/office/drawing/2014/main" id="{F170F09B-3B71-435D-BE1D-21C1F99E44A9}"/>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5" name="TextBox 10">
              <a:extLst>
                <a:ext uri="{FF2B5EF4-FFF2-40B4-BE49-F238E27FC236}">
                  <a16:creationId xmlns:a16="http://schemas.microsoft.com/office/drawing/2014/main" id="{FD040AE8-361E-4AB8-96CA-6FAAD63A1A60}"/>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任务</a:t>
              </a:r>
              <a:r>
                <a:rPr lang="en-US" altLang="zh-CN" sz="3200" dirty="0">
                  <a:solidFill>
                    <a:schemeClr val="bg1"/>
                  </a:solidFill>
                  <a:latin typeface="华文隶书" pitchFamily="2" charset="-122"/>
                  <a:ea typeface="华文隶书" pitchFamily="2" charset="-122"/>
                </a:rPr>
                <a:t>2</a:t>
              </a:r>
              <a:r>
                <a:rPr lang="zh-CN" altLang="en-US" sz="3200" dirty="0">
                  <a:solidFill>
                    <a:schemeClr val="bg1"/>
                  </a:solidFill>
                  <a:latin typeface="华文隶书" pitchFamily="2" charset="-122"/>
                  <a:ea typeface="华文隶书" pitchFamily="2" charset="-122"/>
                </a:rPr>
                <a:t>  组织绩效考核</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27448" y="5385134"/>
            <a:ext cx="9644464" cy="12536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30000"/>
              </a:lnSpc>
            </a:pPr>
            <a:r>
              <a:rPr lang="zh-CN" altLang="en-US" sz="2000" dirty="0">
                <a:solidFill>
                  <a:srgbClr val="000000"/>
                </a:solidFill>
                <a:latin typeface="+mn-ea"/>
              </a:rPr>
              <a:t>平衡计分卡通过将财务指标与非财务指标相结合，将企业的业绩评价同企业战略发展联系起来，设计出了一套能使企业高管迅速且全面了解企业经营状况的指标体系，用来表达企业进行战略性发展所必须达到的目标，把任务和决策转化成目标和指标。</a:t>
            </a:r>
          </a:p>
        </p:txBody>
      </p:sp>
      <p:grpSp>
        <p:nvGrpSpPr>
          <p:cNvPr id="10" name="组合 9">
            <a:extLst>
              <a:ext uri="{FF2B5EF4-FFF2-40B4-BE49-F238E27FC236}">
                <a16:creationId xmlns:a16="http://schemas.microsoft.com/office/drawing/2014/main" id="{E096D235-629E-4C12-98A5-ECFB475EFBFD}"/>
              </a:ext>
            </a:extLst>
          </p:cNvPr>
          <p:cNvGrpSpPr/>
          <p:nvPr/>
        </p:nvGrpSpPr>
        <p:grpSpPr>
          <a:xfrm>
            <a:off x="119336" y="126074"/>
            <a:ext cx="4680520" cy="613803"/>
            <a:chOff x="1271464" y="2420888"/>
            <a:chExt cx="4392488" cy="613803"/>
          </a:xfrm>
        </p:grpSpPr>
        <p:sp>
          <p:nvSpPr>
            <p:cNvPr id="11" name="矩形 2">
              <a:extLst>
                <a:ext uri="{FF2B5EF4-FFF2-40B4-BE49-F238E27FC236}">
                  <a16:creationId xmlns:a16="http://schemas.microsoft.com/office/drawing/2014/main" id="{8B435A35-C45B-4CD0-8CA0-FD97184E6970}"/>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0">
              <a:extLst>
                <a:ext uri="{FF2B5EF4-FFF2-40B4-BE49-F238E27FC236}">
                  <a16:creationId xmlns:a16="http://schemas.microsoft.com/office/drawing/2014/main" id="{C05E668D-E129-4ADC-B60F-B4C9EF6A50DC}"/>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3" name="组合 12">
            <a:extLst>
              <a:ext uri="{FF2B5EF4-FFF2-40B4-BE49-F238E27FC236}">
                <a16:creationId xmlns:a16="http://schemas.microsoft.com/office/drawing/2014/main" id="{71DF1288-4544-4EC2-BA6A-DE5F7ECC0388}"/>
              </a:ext>
            </a:extLst>
          </p:cNvPr>
          <p:cNvGrpSpPr>
            <a:grpSpLocks/>
          </p:cNvGrpSpPr>
          <p:nvPr/>
        </p:nvGrpSpPr>
        <p:grpSpPr bwMode="auto">
          <a:xfrm>
            <a:off x="47328" y="807107"/>
            <a:ext cx="3096344" cy="822325"/>
            <a:chOff x="11113" y="950913"/>
            <a:chExt cx="5445943" cy="822325"/>
          </a:xfrm>
        </p:grpSpPr>
        <p:pic>
          <p:nvPicPr>
            <p:cNvPr id="14" name="TextBox 17">
              <a:extLst>
                <a:ext uri="{FF2B5EF4-FFF2-40B4-BE49-F238E27FC236}">
                  <a16:creationId xmlns:a16="http://schemas.microsoft.com/office/drawing/2014/main" id="{7F339144-B1BF-4A09-8E8A-F2D70F44FED8}"/>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a:extLst>
                <a:ext uri="{FF2B5EF4-FFF2-40B4-BE49-F238E27FC236}">
                  <a16:creationId xmlns:a16="http://schemas.microsoft.com/office/drawing/2014/main" id="{6DB6D5B9-2B21-4A7F-91A2-600BEC287851}"/>
                </a:ext>
              </a:extLst>
            </p:cNvPr>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平衡计分卡</a:t>
              </a:r>
            </a:p>
          </p:txBody>
        </p:sp>
      </p:grpSp>
      <p:grpSp>
        <p:nvGrpSpPr>
          <p:cNvPr id="16" name="组合 15">
            <a:extLst>
              <a:ext uri="{FF2B5EF4-FFF2-40B4-BE49-F238E27FC236}">
                <a16:creationId xmlns:a16="http://schemas.microsoft.com/office/drawing/2014/main" id="{580373AF-4071-4D0A-9FB1-F8B869315318}"/>
              </a:ext>
            </a:extLst>
          </p:cNvPr>
          <p:cNvGrpSpPr/>
          <p:nvPr/>
        </p:nvGrpSpPr>
        <p:grpSpPr>
          <a:xfrm>
            <a:off x="1127448" y="2892881"/>
            <a:ext cx="1872208" cy="1136583"/>
            <a:chOff x="304800" y="673100"/>
            <a:chExt cx="4000500" cy="4000500"/>
          </a:xfrm>
          <a:effectLst>
            <a:outerShdw blurRad="444500" dist="254000" dir="8100000" algn="tr" rotWithShape="0">
              <a:prstClr val="black">
                <a:alpha val="50000"/>
              </a:prstClr>
            </a:outerShdw>
          </a:effectLst>
        </p:grpSpPr>
        <p:sp>
          <p:nvSpPr>
            <p:cNvPr id="17" name="同心圆 24">
              <a:extLst>
                <a:ext uri="{FF2B5EF4-FFF2-40B4-BE49-F238E27FC236}">
                  <a16:creationId xmlns:a16="http://schemas.microsoft.com/office/drawing/2014/main" id="{FBD46579-293C-421A-918B-2E5F54A824E0}"/>
                </a:ext>
              </a:extLst>
            </p:cNvPr>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18" name="椭圆 25">
              <a:extLst>
                <a:ext uri="{FF2B5EF4-FFF2-40B4-BE49-F238E27FC236}">
                  <a16:creationId xmlns:a16="http://schemas.microsoft.com/office/drawing/2014/main" id="{5518B9DA-5AF8-45C6-BE7C-602F7CD8AE88}"/>
                </a:ext>
              </a:extLst>
            </p:cNvPr>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895" fontAlgn="auto">
                <a:spcBef>
                  <a:spcPts val="0"/>
                </a:spcBef>
                <a:spcAft>
                  <a:spcPts val="0"/>
                </a:spcAft>
                <a:defRPr/>
              </a:pPr>
              <a:r>
                <a:rPr lang="zh-CN" altLang="en-US" sz="2400" b="1" kern="0" dirty="0">
                  <a:latin typeface="微软雅黑" pitchFamily="34" charset="-122"/>
                  <a:ea typeface="微软雅黑" pitchFamily="34" charset="-122"/>
                </a:rPr>
                <a:t>愿景</a:t>
              </a:r>
              <a:endParaRPr lang="en-US" altLang="zh-CN" sz="2400" b="1" kern="0" dirty="0">
                <a:latin typeface="微软雅黑" pitchFamily="34" charset="-122"/>
                <a:ea typeface="微软雅黑" pitchFamily="34" charset="-122"/>
              </a:endParaRPr>
            </a:p>
            <a:p>
              <a:pPr algn="ctr" defTabSz="1218895" fontAlgn="auto">
                <a:spcBef>
                  <a:spcPts val="0"/>
                </a:spcBef>
                <a:spcAft>
                  <a:spcPts val="0"/>
                </a:spcAft>
                <a:defRPr/>
              </a:pPr>
              <a:r>
                <a:rPr lang="zh-CN" altLang="en-US" sz="2400" b="1" kern="0" dirty="0">
                  <a:latin typeface="微软雅黑" pitchFamily="34" charset="-122"/>
                  <a:ea typeface="微软雅黑" pitchFamily="34" charset="-122"/>
                </a:rPr>
                <a:t>和战略</a:t>
              </a:r>
            </a:p>
          </p:txBody>
        </p:sp>
      </p:grpSp>
      <p:grpSp>
        <p:nvGrpSpPr>
          <p:cNvPr id="19" name="组合 18">
            <a:extLst>
              <a:ext uri="{FF2B5EF4-FFF2-40B4-BE49-F238E27FC236}">
                <a16:creationId xmlns:a16="http://schemas.microsoft.com/office/drawing/2014/main" id="{FF0A81F5-D5BF-4A30-B42E-DC09E5B2D4E1}"/>
              </a:ext>
            </a:extLst>
          </p:cNvPr>
          <p:cNvGrpSpPr/>
          <p:nvPr/>
        </p:nvGrpSpPr>
        <p:grpSpPr>
          <a:xfrm>
            <a:off x="4151784" y="2892881"/>
            <a:ext cx="1872208" cy="1136583"/>
            <a:chOff x="304800" y="673100"/>
            <a:chExt cx="4000500" cy="4000500"/>
          </a:xfrm>
          <a:effectLst>
            <a:outerShdw blurRad="444500" dist="254000" dir="8100000" algn="tr" rotWithShape="0">
              <a:prstClr val="black">
                <a:alpha val="50000"/>
              </a:prstClr>
            </a:outerShdw>
          </a:effectLst>
        </p:grpSpPr>
        <p:sp>
          <p:nvSpPr>
            <p:cNvPr id="20" name="同心圆 24">
              <a:extLst>
                <a:ext uri="{FF2B5EF4-FFF2-40B4-BE49-F238E27FC236}">
                  <a16:creationId xmlns:a16="http://schemas.microsoft.com/office/drawing/2014/main" id="{6DE59EE1-179E-4264-A91E-FE7BF683BDAF}"/>
                </a:ext>
              </a:extLst>
            </p:cNvPr>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21" name="椭圆 25">
              <a:extLst>
                <a:ext uri="{FF2B5EF4-FFF2-40B4-BE49-F238E27FC236}">
                  <a16:creationId xmlns:a16="http://schemas.microsoft.com/office/drawing/2014/main" id="{D1DC4EF5-7D8C-4C5E-8D8E-7D1ACAC96EED}"/>
                </a:ext>
              </a:extLst>
            </p:cNvPr>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895" fontAlgn="auto">
                <a:spcBef>
                  <a:spcPts val="0"/>
                </a:spcBef>
                <a:spcAft>
                  <a:spcPts val="0"/>
                </a:spcAft>
                <a:defRPr/>
              </a:pPr>
              <a:r>
                <a:rPr lang="zh-CN" altLang="en-US" sz="2400" b="1" kern="0" dirty="0">
                  <a:latin typeface="微软雅黑" pitchFamily="34" charset="-122"/>
                  <a:ea typeface="微软雅黑" pitchFamily="34" charset="-122"/>
                </a:rPr>
                <a:t>目标</a:t>
              </a:r>
              <a:endParaRPr lang="en-US" altLang="zh-CN" sz="2400" b="1" kern="0" dirty="0">
                <a:latin typeface="微软雅黑" pitchFamily="34" charset="-122"/>
                <a:ea typeface="微软雅黑" pitchFamily="34" charset="-122"/>
              </a:endParaRPr>
            </a:p>
            <a:p>
              <a:pPr algn="ctr" defTabSz="1218895" fontAlgn="auto">
                <a:spcBef>
                  <a:spcPts val="0"/>
                </a:spcBef>
                <a:spcAft>
                  <a:spcPts val="0"/>
                </a:spcAft>
                <a:defRPr/>
              </a:pPr>
              <a:r>
                <a:rPr lang="zh-CN" altLang="en-US" sz="2400" b="1" kern="0" dirty="0">
                  <a:latin typeface="微软雅黑" pitchFamily="34" charset="-122"/>
                  <a:ea typeface="微软雅黑" pitchFamily="34" charset="-122"/>
                </a:rPr>
                <a:t>和指标</a:t>
              </a:r>
            </a:p>
          </p:txBody>
        </p:sp>
      </p:grpSp>
      <p:sp>
        <p:nvSpPr>
          <p:cNvPr id="22" name="矩形 21">
            <a:extLst>
              <a:ext uri="{FF2B5EF4-FFF2-40B4-BE49-F238E27FC236}">
                <a16:creationId xmlns:a16="http://schemas.microsoft.com/office/drawing/2014/main" id="{2943C01F-2C82-405E-966A-758EAC86EAAC}"/>
              </a:ext>
            </a:extLst>
          </p:cNvPr>
          <p:cNvSpPr/>
          <p:nvPr/>
        </p:nvSpPr>
        <p:spPr>
          <a:xfrm>
            <a:off x="10216901" y="2330710"/>
            <a:ext cx="262626" cy="1022350"/>
          </a:xfrm>
          <a:prstGeom prst="rect">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矩形 22">
            <a:extLst>
              <a:ext uri="{FF2B5EF4-FFF2-40B4-BE49-F238E27FC236}">
                <a16:creationId xmlns:a16="http://schemas.microsoft.com/office/drawing/2014/main" id="{D2F03F77-F078-40AD-87D4-718DC27ED85E}"/>
              </a:ext>
            </a:extLst>
          </p:cNvPr>
          <p:cNvSpPr/>
          <p:nvPr/>
        </p:nvSpPr>
        <p:spPr>
          <a:xfrm>
            <a:off x="10216901" y="3353060"/>
            <a:ext cx="262626" cy="1022350"/>
          </a:xfrm>
          <a:prstGeom prst="rect">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单圆角矩形 252">
            <a:extLst>
              <a:ext uri="{FF2B5EF4-FFF2-40B4-BE49-F238E27FC236}">
                <a16:creationId xmlns:a16="http://schemas.microsoft.com/office/drawing/2014/main" id="{01F902CC-FBB3-4ABB-AE99-497BEEEEA1C9}"/>
              </a:ext>
            </a:extLst>
          </p:cNvPr>
          <p:cNvSpPr/>
          <p:nvPr/>
        </p:nvSpPr>
        <p:spPr>
          <a:xfrm flipV="1">
            <a:off x="10216900" y="4365104"/>
            <a:ext cx="262626" cy="1022211"/>
          </a:xfrm>
          <a:prstGeom prst="round1Rect">
            <a:avLst>
              <a:gd name="adj" fmla="val 50000"/>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单圆角矩形 253">
            <a:extLst>
              <a:ext uri="{FF2B5EF4-FFF2-40B4-BE49-F238E27FC236}">
                <a16:creationId xmlns:a16="http://schemas.microsoft.com/office/drawing/2014/main" id="{2661B7ED-2024-4F7B-A093-8C6C9D9E4A78}"/>
              </a:ext>
            </a:extLst>
          </p:cNvPr>
          <p:cNvSpPr/>
          <p:nvPr/>
        </p:nvSpPr>
        <p:spPr>
          <a:xfrm>
            <a:off x="10217668" y="1340768"/>
            <a:ext cx="262626" cy="989942"/>
          </a:xfrm>
          <a:prstGeom prst="round1Rect">
            <a:avLst>
              <a:gd name="adj" fmla="val 40328"/>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a:extLst>
              <a:ext uri="{FF2B5EF4-FFF2-40B4-BE49-F238E27FC236}">
                <a16:creationId xmlns:a16="http://schemas.microsoft.com/office/drawing/2014/main" id="{A1FE9404-687C-4665-A387-9385A4689687}"/>
              </a:ext>
            </a:extLst>
          </p:cNvPr>
          <p:cNvPicPr>
            <a:picLocks noChangeAspect="1"/>
          </p:cNvPicPr>
          <p:nvPr/>
        </p:nvPicPr>
        <p:blipFill rotWithShape="1">
          <a:blip r:embed="rId3"/>
          <a:srcRect t="55896"/>
          <a:stretch/>
        </p:blipFill>
        <p:spPr>
          <a:xfrm>
            <a:off x="7094015" y="2301272"/>
            <a:ext cx="3248238" cy="143712"/>
          </a:xfrm>
          <a:prstGeom prst="rect">
            <a:avLst/>
          </a:prstGeom>
        </p:spPr>
      </p:pic>
      <p:pic>
        <p:nvPicPr>
          <p:cNvPr id="27" name="图片 26">
            <a:extLst>
              <a:ext uri="{FF2B5EF4-FFF2-40B4-BE49-F238E27FC236}">
                <a16:creationId xmlns:a16="http://schemas.microsoft.com/office/drawing/2014/main" id="{2D4CAD18-BB54-433E-AD23-3FA3E6BFE210}"/>
              </a:ext>
            </a:extLst>
          </p:cNvPr>
          <p:cNvPicPr>
            <a:picLocks noChangeAspect="1"/>
          </p:cNvPicPr>
          <p:nvPr/>
        </p:nvPicPr>
        <p:blipFill rotWithShape="1">
          <a:blip r:embed="rId3"/>
          <a:srcRect t="55896"/>
          <a:stretch/>
        </p:blipFill>
        <p:spPr>
          <a:xfrm>
            <a:off x="6941614" y="3345769"/>
            <a:ext cx="3400637" cy="150455"/>
          </a:xfrm>
          <a:prstGeom prst="rect">
            <a:avLst/>
          </a:prstGeom>
        </p:spPr>
      </p:pic>
      <p:cxnSp>
        <p:nvCxnSpPr>
          <p:cNvPr id="29" name="直接连接符 28">
            <a:extLst>
              <a:ext uri="{FF2B5EF4-FFF2-40B4-BE49-F238E27FC236}">
                <a16:creationId xmlns:a16="http://schemas.microsoft.com/office/drawing/2014/main" id="{AC1C7AA6-607D-4DBF-AB09-41F542BE5A11}"/>
              </a:ext>
            </a:extLst>
          </p:cNvPr>
          <p:cNvCxnSpPr/>
          <p:nvPr/>
        </p:nvCxnSpPr>
        <p:spPr>
          <a:xfrm>
            <a:off x="7094014" y="1412776"/>
            <a:ext cx="0" cy="400136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椭圆 29">
            <a:extLst>
              <a:ext uri="{FF2B5EF4-FFF2-40B4-BE49-F238E27FC236}">
                <a16:creationId xmlns:a16="http://schemas.microsoft.com/office/drawing/2014/main" id="{2C4E709B-A707-48C9-AE77-82B572BF3F91}"/>
              </a:ext>
            </a:extLst>
          </p:cNvPr>
          <p:cNvSpPr/>
          <p:nvPr/>
        </p:nvSpPr>
        <p:spPr>
          <a:xfrm>
            <a:off x="7362131" y="1654796"/>
            <a:ext cx="398843" cy="398843"/>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a:extLst>
              <a:ext uri="{FF2B5EF4-FFF2-40B4-BE49-F238E27FC236}">
                <a16:creationId xmlns:a16="http://schemas.microsoft.com/office/drawing/2014/main" id="{A333662D-B7D8-44D1-8A0D-D7D71EEE39E2}"/>
              </a:ext>
            </a:extLst>
          </p:cNvPr>
          <p:cNvSpPr/>
          <p:nvPr/>
        </p:nvSpPr>
        <p:spPr>
          <a:xfrm>
            <a:off x="7362131" y="2659353"/>
            <a:ext cx="398843" cy="398843"/>
          </a:xfrm>
          <a:prstGeom prst="ellipse">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a:extLst>
              <a:ext uri="{FF2B5EF4-FFF2-40B4-BE49-F238E27FC236}">
                <a16:creationId xmlns:a16="http://schemas.microsoft.com/office/drawing/2014/main" id="{B9085D32-0A7E-4529-8EF9-20D2BE86E605}"/>
              </a:ext>
            </a:extLst>
          </p:cNvPr>
          <p:cNvSpPr/>
          <p:nvPr/>
        </p:nvSpPr>
        <p:spPr>
          <a:xfrm>
            <a:off x="7362131" y="3675801"/>
            <a:ext cx="398843" cy="398843"/>
          </a:xfrm>
          <a:prstGeom prst="ellipse">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a:extLst>
              <a:ext uri="{FF2B5EF4-FFF2-40B4-BE49-F238E27FC236}">
                <a16:creationId xmlns:a16="http://schemas.microsoft.com/office/drawing/2014/main" id="{31356ED9-CF62-45C0-A699-DAD6835EAFA6}"/>
              </a:ext>
            </a:extLst>
          </p:cNvPr>
          <p:cNvSpPr/>
          <p:nvPr/>
        </p:nvSpPr>
        <p:spPr>
          <a:xfrm>
            <a:off x="7362131" y="4699819"/>
            <a:ext cx="398843" cy="398843"/>
          </a:xfrm>
          <a:prstGeom prst="ellipse">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4" name="Group 4">
            <a:extLst>
              <a:ext uri="{FF2B5EF4-FFF2-40B4-BE49-F238E27FC236}">
                <a16:creationId xmlns:a16="http://schemas.microsoft.com/office/drawing/2014/main" id="{2C3F3E5A-BD31-4382-ABFA-D2697171E024}"/>
              </a:ext>
            </a:extLst>
          </p:cNvPr>
          <p:cNvGrpSpPr>
            <a:grpSpLocks noChangeAspect="1"/>
          </p:cNvGrpSpPr>
          <p:nvPr/>
        </p:nvGrpSpPr>
        <p:grpSpPr bwMode="auto">
          <a:xfrm>
            <a:off x="7451378" y="1729770"/>
            <a:ext cx="214915" cy="251856"/>
            <a:chOff x="1776" y="1776"/>
            <a:chExt cx="64" cy="75"/>
          </a:xfrm>
          <a:solidFill>
            <a:schemeClr val="bg1"/>
          </a:solidFill>
          <a:effectLst/>
        </p:grpSpPr>
        <p:sp>
          <p:nvSpPr>
            <p:cNvPr id="35" name="Freeform 5">
              <a:extLst>
                <a:ext uri="{FF2B5EF4-FFF2-40B4-BE49-F238E27FC236}">
                  <a16:creationId xmlns:a16="http://schemas.microsoft.com/office/drawing/2014/main" id="{3CA48F4C-4AB9-49C5-A439-F23706BAD266}"/>
                </a:ext>
              </a:extLst>
            </p:cNvPr>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a:extLst>
                <a:ext uri="{FF2B5EF4-FFF2-40B4-BE49-F238E27FC236}">
                  <a16:creationId xmlns:a16="http://schemas.microsoft.com/office/drawing/2014/main" id="{DEC5FB6C-AB37-4B3C-82DA-F2935F41861B}"/>
                </a:ext>
              </a:extLst>
            </p:cNvPr>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a:extLst>
                <a:ext uri="{FF2B5EF4-FFF2-40B4-BE49-F238E27FC236}">
                  <a16:creationId xmlns:a16="http://schemas.microsoft.com/office/drawing/2014/main" id="{DA4E94F4-A7B5-4147-8D43-EA38E6B82652}"/>
                </a:ext>
              </a:extLst>
            </p:cNvPr>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a:extLst>
                <a:ext uri="{FF2B5EF4-FFF2-40B4-BE49-F238E27FC236}">
                  <a16:creationId xmlns:a16="http://schemas.microsoft.com/office/drawing/2014/main" id="{76E346F2-23ED-46E6-A7D5-F71C119E5F4E}"/>
                </a:ext>
              </a:extLst>
            </p:cNvPr>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18">
            <a:extLst>
              <a:ext uri="{FF2B5EF4-FFF2-40B4-BE49-F238E27FC236}">
                <a16:creationId xmlns:a16="http://schemas.microsoft.com/office/drawing/2014/main" id="{71525DA7-ABE3-4236-9DFD-BF538966E250}"/>
              </a:ext>
            </a:extLst>
          </p:cNvPr>
          <p:cNvGrpSpPr>
            <a:grpSpLocks noChangeAspect="1"/>
          </p:cNvGrpSpPr>
          <p:nvPr/>
        </p:nvGrpSpPr>
        <p:grpSpPr bwMode="auto">
          <a:xfrm>
            <a:off x="7449703" y="2745453"/>
            <a:ext cx="218265" cy="203383"/>
            <a:chOff x="3802" y="2858"/>
            <a:chExt cx="616" cy="574"/>
          </a:xfrm>
          <a:solidFill>
            <a:schemeClr val="bg1"/>
          </a:solidFill>
          <a:effectLst/>
        </p:grpSpPr>
        <p:sp>
          <p:nvSpPr>
            <p:cNvPr id="40" name="Rectangle 19">
              <a:extLst>
                <a:ext uri="{FF2B5EF4-FFF2-40B4-BE49-F238E27FC236}">
                  <a16:creationId xmlns:a16="http://schemas.microsoft.com/office/drawing/2014/main" id="{51544668-AF2C-410A-8197-775E2A8A8722}"/>
                </a:ext>
              </a:extLst>
            </p:cNvPr>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20">
              <a:extLst>
                <a:ext uri="{FF2B5EF4-FFF2-40B4-BE49-F238E27FC236}">
                  <a16:creationId xmlns:a16="http://schemas.microsoft.com/office/drawing/2014/main" id="{A284236D-E72E-40C3-BD69-A37F75B50D77}"/>
                </a:ext>
              </a:extLst>
            </p:cNvPr>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21">
              <a:extLst>
                <a:ext uri="{FF2B5EF4-FFF2-40B4-BE49-F238E27FC236}">
                  <a16:creationId xmlns:a16="http://schemas.microsoft.com/office/drawing/2014/main" id="{8990090C-4210-45C6-9155-FF4ED7B65E1E}"/>
                </a:ext>
              </a:extLst>
            </p:cNvPr>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22">
              <a:extLst>
                <a:ext uri="{FF2B5EF4-FFF2-40B4-BE49-F238E27FC236}">
                  <a16:creationId xmlns:a16="http://schemas.microsoft.com/office/drawing/2014/main" id="{93927BAF-E5EA-43C6-9198-6EA3AB1C2E66}"/>
                </a:ext>
              </a:extLst>
            </p:cNvPr>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23">
              <a:extLst>
                <a:ext uri="{FF2B5EF4-FFF2-40B4-BE49-F238E27FC236}">
                  <a16:creationId xmlns:a16="http://schemas.microsoft.com/office/drawing/2014/main" id="{F903B441-597C-4C65-B92C-65434748EB64}"/>
                </a:ext>
              </a:extLst>
            </p:cNvPr>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13">
            <a:extLst>
              <a:ext uri="{FF2B5EF4-FFF2-40B4-BE49-F238E27FC236}">
                <a16:creationId xmlns:a16="http://schemas.microsoft.com/office/drawing/2014/main" id="{8C8E4D9B-F219-461E-8CC9-3BF5178F9410}"/>
              </a:ext>
            </a:extLst>
          </p:cNvPr>
          <p:cNvGrpSpPr>
            <a:grpSpLocks noChangeAspect="1"/>
          </p:cNvGrpSpPr>
          <p:nvPr/>
        </p:nvGrpSpPr>
        <p:grpSpPr bwMode="auto">
          <a:xfrm>
            <a:off x="7439708" y="3748536"/>
            <a:ext cx="238255" cy="241070"/>
            <a:chOff x="2426" y="2781"/>
            <a:chExt cx="593" cy="600"/>
          </a:xfrm>
          <a:solidFill>
            <a:schemeClr val="bg1"/>
          </a:solidFill>
          <a:effectLst/>
        </p:grpSpPr>
        <p:sp>
          <p:nvSpPr>
            <p:cNvPr id="46" name="Freeform 14">
              <a:extLst>
                <a:ext uri="{FF2B5EF4-FFF2-40B4-BE49-F238E27FC236}">
                  <a16:creationId xmlns:a16="http://schemas.microsoft.com/office/drawing/2014/main" id="{0106DB22-FF4B-4C8A-B0B9-32E4D05DAB52}"/>
                </a:ext>
              </a:extLst>
            </p:cNvPr>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5">
              <a:extLst>
                <a:ext uri="{FF2B5EF4-FFF2-40B4-BE49-F238E27FC236}">
                  <a16:creationId xmlns:a16="http://schemas.microsoft.com/office/drawing/2014/main" id="{70F397E1-40E7-4800-9EDD-508EA737BE41}"/>
                </a:ext>
              </a:extLst>
            </p:cNvPr>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Freeform 108">
            <a:extLst>
              <a:ext uri="{FF2B5EF4-FFF2-40B4-BE49-F238E27FC236}">
                <a16:creationId xmlns:a16="http://schemas.microsoft.com/office/drawing/2014/main" id="{B3C2B200-5B72-4CE9-BE2C-724BC0BB2473}"/>
              </a:ext>
            </a:extLst>
          </p:cNvPr>
          <p:cNvSpPr>
            <a:spLocks noEditPoints="1"/>
          </p:cNvSpPr>
          <p:nvPr/>
        </p:nvSpPr>
        <p:spPr bwMode="auto">
          <a:xfrm>
            <a:off x="7422550" y="4754224"/>
            <a:ext cx="272571" cy="27354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162">
            <a:extLst>
              <a:ext uri="{FF2B5EF4-FFF2-40B4-BE49-F238E27FC236}">
                <a16:creationId xmlns:a16="http://schemas.microsoft.com/office/drawing/2014/main" id="{A7C98A83-122E-4B11-B38B-8F79F3C2875C}"/>
              </a:ext>
            </a:extLst>
          </p:cNvPr>
          <p:cNvSpPr txBox="1"/>
          <p:nvPr/>
        </p:nvSpPr>
        <p:spPr>
          <a:xfrm>
            <a:off x="7888322" y="1653200"/>
            <a:ext cx="3248238"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财务维度</a:t>
            </a:r>
          </a:p>
        </p:txBody>
      </p:sp>
      <p:sp>
        <p:nvSpPr>
          <p:cNvPr id="53" name="文本框 165">
            <a:extLst>
              <a:ext uri="{FF2B5EF4-FFF2-40B4-BE49-F238E27FC236}">
                <a16:creationId xmlns:a16="http://schemas.microsoft.com/office/drawing/2014/main" id="{6C944AFA-0157-40E9-9BB2-561F98F2D895}"/>
              </a:ext>
            </a:extLst>
          </p:cNvPr>
          <p:cNvSpPr txBox="1"/>
          <p:nvPr/>
        </p:nvSpPr>
        <p:spPr>
          <a:xfrm>
            <a:off x="7888322" y="2652020"/>
            <a:ext cx="3248238"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顾客维度</a:t>
            </a:r>
          </a:p>
        </p:txBody>
      </p:sp>
      <p:sp>
        <p:nvSpPr>
          <p:cNvPr id="56" name="文本框 168">
            <a:extLst>
              <a:ext uri="{FF2B5EF4-FFF2-40B4-BE49-F238E27FC236}">
                <a16:creationId xmlns:a16="http://schemas.microsoft.com/office/drawing/2014/main" id="{8B1DCBCB-FF72-4434-8A28-DC4F053BA4A2}"/>
              </a:ext>
            </a:extLst>
          </p:cNvPr>
          <p:cNvSpPr txBox="1"/>
          <p:nvPr/>
        </p:nvSpPr>
        <p:spPr>
          <a:xfrm>
            <a:off x="7888322" y="3671307"/>
            <a:ext cx="3248238"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内部业务流程维度</a:t>
            </a:r>
          </a:p>
        </p:txBody>
      </p:sp>
      <p:sp>
        <p:nvSpPr>
          <p:cNvPr id="59" name="文本框 171">
            <a:extLst>
              <a:ext uri="{FF2B5EF4-FFF2-40B4-BE49-F238E27FC236}">
                <a16:creationId xmlns:a16="http://schemas.microsoft.com/office/drawing/2014/main" id="{A44FA771-4A98-45D7-BA92-FC981EE6629A}"/>
              </a:ext>
            </a:extLst>
          </p:cNvPr>
          <p:cNvSpPr txBox="1"/>
          <p:nvPr/>
        </p:nvSpPr>
        <p:spPr>
          <a:xfrm>
            <a:off x="7888322" y="4668244"/>
            <a:ext cx="3248238"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学习和成长维度</a:t>
            </a:r>
          </a:p>
        </p:txBody>
      </p:sp>
      <p:pic>
        <p:nvPicPr>
          <p:cNvPr id="61" name="图片 60">
            <a:extLst>
              <a:ext uri="{FF2B5EF4-FFF2-40B4-BE49-F238E27FC236}">
                <a16:creationId xmlns:a16="http://schemas.microsoft.com/office/drawing/2014/main" id="{44F1C3F7-DF46-4191-A8DD-42AF93FF92AB}"/>
              </a:ext>
            </a:extLst>
          </p:cNvPr>
          <p:cNvPicPr>
            <a:picLocks noChangeAspect="1"/>
          </p:cNvPicPr>
          <p:nvPr/>
        </p:nvPicPr>
        <p:blipFill rotWithShape="1">
          <a:blip r:embed="rId3"/>
          <a:srcRect t="55896"/>
          <a:stretch/>
        </p:blipFill>
        <p:spPr>
          <a:xfrm>
            <a:off x="6941613" y="4327224"/>
            <a:ext cx="3400637" cy="150455"/>
          </a:xfrm>
          <a:prstGeom prst="rect">
            <a:avLst/>
          </a:prstGeom>
        </p:spPr>
      </p:pic>
      <p:pic>
        <p:nvPicPr>
          <p:cNvPr id="62" name="图片 61">
            <a:extLst>
              <a:ext uri="{FF2B5EF4-FFF2-40B4-BE49-F238E27FC236}">
                <a16:creationId xmlns:a16="http://schemas.microsoft.com/office/drawing/2014/main" id="{769E163D-4D57-4500-8958-9B3F8148DB40}"/>
              </a:ext>
            </a:extLst>
          </p:cNvPr>
          <p:cNvPicPr>
            <a:picLocks noChangeAspect="1"/>
          </p:cNvPicPr>
          <p:nvPr/>
        </p:nvPicPr>
        <p:blipFill rotWithShape="1">
          <a:blip r:embed="rId3"/>
          <a:srcRect t="55896"/>
          <a:stretch/>
        </p:blipFill>
        <p:spPr>
          <a:xfrm>
            <a:off x="7063634" y="5661248"/>
            <a:ext cx="3400637" cy="150455"/>
          </a:xfrm>
          <a:prstGeom prst="rect">
            <a:avLst/>
          </a:prstGeom>
        </p:spPr>
      </p:pic>
      <p:sp>
        <p:nvSpPr>
          <p:cNvPr id="3" name="箭头: 右 2">
            <a:extLst>
              <a:ext uri="{FF2B5EF4-FFF2-40B4-BE49-F238E27FC236}">
                <a16:creationId xmlns:a16="http://schemas.microsoft.com/office/drawing/2014/main" id="{34D40413-1766-427F-92AE-C6B3C9CCF1CB}"/>
              </a:ext>
            </a:extLst>
          </p:cNvPr>
          <p:cNvSpPr/>
          <p:nvPr/>
        </p:nvSpPr>
        <p:spPr>
          <a:xfrm>
            <a:off x="3215680" y="3284984"/>
            <a:ext cx="780857" cy="305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箭头: 右 62">
            <a:extLst>
              <a:ext uri="{FF2B5EF4-FFF2-40B4-BE49-F238E27FC236}">
                <a16:creationId xmlns:a16="http://schemas.microsoft.com/office/drawing/2014/main" id="{0005F6BA-3C71-47FC-9CCE-E889725C1D1A}"/>
              </a:ext>
            </a:extLst>
          </p:cNvPr>
          <p:cNvSpPr/>
          <p:nvPr/>
        </p:nvSpPr>
        <p:spPr>
          <a:xfrm>
            <a:off x="6096000" y="3308489"/>
            <a:ext cx="780857" cy="305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595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2" presetClass="entr" presetSubtype="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0-#ppt_h/2"/>
                                          </p:val>
                                        </p:tav>
                                        <p:tav tm="100000">
                                          <p:val>
                                            <p:strVal val="#ppt_y"/>
                                          </p:val>
                                        </p:tav>
                                      </p:tavLst>
                                    </p:anim>
                                  </p:childTnLst>
                                </p:cTn>
                              </p:par>
                              <p:par>
                                <p:cTn id="18" presetID="10" presetClass="entr" presetSubtype="0" fill="hold" grpId="0" nodeType="withEffect">
                                  <p:stCondLst>
                                    <p:cond delay="20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10" presetClass="entr" presetSubtype="0" fill="hold" nodeType="withEffect">
                                  <p:stCondLst>
                                    <p:cond delay="200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grpId="0" nodeType="withEffect">
                                  <p:stCondLst>
                                    <p:cond delay="20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22" presetClass="entr" presetSubtype="2" fill="hold" nodeType="withEffect">
                                  <p:stCondLst>
                                    <p:cond delay="2000"/>
                                  </p:stCondLst>
                                  <p:childTnLst>
                                    <p:set>
                                      <p:cBhvr>
                                        <p:cTn id="28" dur="1" fill="hold">
                                          <p:stCondLst>
                                            <p:cond delay="0"/>
                                          </p:stCondLst>
                                        </p:cTn>
                                        <p:tgtEl>
                                          <p:spTgt spid="26"/>
                                        </p:tgtEl>
                                        <p:attrNameLst>
                                          <p:attrName>style.visibility</p:attrName>
                                        </p:attrNameLst>
                                      </p:cBhvr>
                                      <p:to>
                                        <p:strVal val="visible"/>
                                      </p:to>
                                    </p:set>
                                    <p:animEffect transition="in" filter="wipe(right)">
                                      <p:cBhvr>
                                        <p:cTn id="29" dur="500"/>
                                        <p:tgtEl>
                                          <p:spTgt spid="26"/>
                                        </p:tgtEl>
                                      </p:cBhvr>
                                    </p:animEffect>
                                  </p:childTnLst>
                                </p:cTn>
                              </p:par>
                              <p:par>
                                <p:cTn id="30" presetID="10" presetClass="entr" presetSubtype="0" fill="hold" grpId="0" nodeType="withEffect">
                                  <p:stCondLst>
                                    <p:cond delay="30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nodeType="withEffect">
                                  <p:stCondLst>
                                    <p:cond delay="300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300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22" presetClass="entr" presetSubtype="2" fill="hold" nodeType="withEffect">
                                  <p:stCondLst>
                                    <p:cond delay="3000"/>
                                  </p:stCondLst>
                                  <p:childTnLst>
                                    <p:set>
                                      <p:cBhvr>
                                        <p:cTn id="40" dur="1" fill="hold">
                                          <p:stCondLst>
                                            <p:cond delay="0"/>
                                          </p:stCondLst>
                                        </p:cTn>
                                        <p:tgtEl>
                                          <p:spTgt spid="27"/>
                                        </p:tgtEl>
                                        <p:attrNameLst>
                                          <p:attrName>style.visibility</p:attrName>
                                        </p:attrNameLst>
                                      </p:cBhvr>
                                      <p:to>
                                        <p:strVal val="visible"/>
                                      </p:to>
                                    </p:set>
                                    <p:animEffect transition="in" filter="wipe(right)">
                                      <p:cBhvr>
                                        <p:cTn id="41" dur="500"/>
                                        <p:tgtEl>
                                          <p:spTgt spid="27"/>
                                        </p:tgtEl>
                                      </p:cBhvr>
                                    </p:animEffect>
                                  </p:childTnLst>
                                </p:cTn>
                              </p:par>
                              <p:par>
                                <p:cTn id="42" presetID="10" presetClass="entr" presetSubtype="0" fill="hold" grpId="0" nodeType="withEffect">
                                  <p:stCondLst>
                                    <p:cond delay="400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40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nodeType="withEffect">
                                  <p:stCondLst>
                                    <p:cond delay="40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475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475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childTnLst>
                                </p:cTn>
                              </p:par>
                              <p:par>
                                <p:cTn id="57" presetID="10" presetClass="entr" presetSubtype="0" fill="hold" grpId="0" nodeType="withEffect">
                                  <p:stCondLst>
                                    <p:cond delay="475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22" presetClass="entr" presetSubtype="2" fill="hold" nodeType="withEffect">
                                  <p:stCondLst>
                                    <p:cond delay="3000"/>
                                  </p:stCondLst>
                                  <p:childTnLst>
                                    <p:set>
                                      <p:cBhvr>
                                        <p:cTn id="61" dur="1" fill="hold">
                                          <p:stCondLst>
                                            <p:cond delay="0"/>
                                          </p:stCondLst>
                                        </p:cTn>
                                        <p:tgtEl>
                                          <p:spTgt spid="61"/>
                                        </p:tgtEl>
                                        <p:attrNameLst>
                                          <p:attrName>style.visibility</p:attrName>
                                        </p:attrNameLst>
                                      </p:cBhvr>
                                      <p:to>
                                        <p:strVal val="visible"/>
                                      </p:to>
                                    </p:set>
                                    <p:animEffect transition="in" filter="wipe(right)">
                                      <p:cBhvr>
                                        <p:cTn id="62" dur="500"/>
                                        <p:tgtEl>
                                          <p:spTgt spid="61"/>
                                        </p:tgtEl>
                                      </p:cBhvr>
                                    </p:animEffect>
                                  </p:childTnLst>
                                </p:cTn>
                              </p:par>
                              <p:par>
                                <p:cTn id="63" presetID="22" presetClass="entr" presetSubtype="2" fill="hold" nodeType="withEffect">
                                  <p:stCondLst>
                                    <p:cond delay="3000"/>
                                  </p:stCondLst>
                                  <p:childTnLst>
                                    <p:set>
                                      <p:cBhvr>
                                        <p:cTn id="64" dur="1" fill="hold">
                                          <p:stCondLst>
                                            <p:cond delay="0"/>
                                          </p:stCondLst>
                                        </p:cTn>
                                        <p:tgtEl>
                                          <p:spTgt spid="62"/>
                                        </p:tgtEl>
                                        <p:attrNameLst>
                                          <p:attrName>style.visibility</p:attrName>
                                        </p:attrNameLst>
                                      </p:cBhvr>
                                      <p:to>
                                        <p:strVal val="visible"/>
                                      </p:to>
                                    </p:set>
                                    <p:animEffect transition="in" filter="wipe(right)">
                                      <p:cBhvr>
                                        <p:cTn id="6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0" grpId="0" animBg="1"/>
      <p:bldP spid="31" grpId="0" animBg="1"/>
      <p:bldP spid="32" grpId="0" animBg="1"/>
      <p:bldP spid="33" grpId="0" animBg="1"/>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E4A21B44-0130-491E-8F5F-B7DD23ECFC8D}"/>
              </a:ext>
            </a:extLst>
          </p:cNvPr>
          <p:cNvGrpSpPr/>
          <p:nvPr/>
        </p:nvGrpSpPr>
        <p:grpSpPr>
          <a:xfrm>
            <a:off x="119336" y="126074"/>
            <a:ext cx="4680520" cy="613803"/>
            <a:chOff x="1271464" y="2420888"/>
            <a:chExt cx="4392488" cy="613803"/>
          </a:xfrm>
        </p:grpSpPr>
        <p:sp>
          <p:nvSpPr>
            <p:cNvPr id="7" name="矩形 2">
              <a:extLst>
                <a:ext uri="{FF2B5EF4-FFF2-40B4-BE49-F238E27FC236}">
                  <a16:creationId xmlns:a16="http://schemas.microsoft.com/office/drawing/2014/main" id="{B21EC1BA-6D0E-4094-A2D4-863930E6D8A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10">
              <a:extLst>
                <a:ext uri="{FF2B5EF4-FFF2-40B4-BE49-F238E27FC236}">
                  <a16:creationId xmlns:a16="http://schemas.microsoft.com/office/drawing/2014/main" id="{B7137D60-42B4-4FBE-AC43-4604B5820A94}"/>
                </a:ext>
              </a:extLst>
            </p:cNvPr>
            <p:cNvSpPr txBox="1"/>
            <p:nvPr/>
          </p:nvSpPr>
          <p:spPr>
            <a:xfrm>
              <a:off x="1426882" y="2449916"/>
              <a:ext cx="4237070"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应用平衡计分卡</a:t>
              </a:r>
            </a:p>
          </p:txBody>
        </p:sp>
      </p:grpSp>
      <p:grpSp>
        <p:nvGrpSpPr>
          <p:cNvPr id="12" name="Group 79">
            <a:extLst>
              <a:ext uri="{FF2B5EF4-FFF2-40B4-BE49-F238E27FC236}">
                <a16:creationId xmlns:a16="http://schemas.microsoft.com/office/drawing/2014/main" id="{4B8FBA7B-38F0-4D21-947B-98F362B2B1DF}"/>
              </a:ext>
            </a:extLst>
          </p:cNvPr>
          <p:cNvGrpSpPr>
            <a:grpSpLocks/>
          </p:cNvGrpSpPr>
          <p:nvPr/>
        </p:nvGrpSpPr>
        <p:grpSpPr bwMode="auto">
          <a:xfrm>
            <a:off x="4187131" y="2353716"/>
            <a:ext cx="3821113" cy="3811588"/>
            <a:chOff x="1344" y="-2400"/>
            <a:chExt cx="2407" cy="2401"/>
          </a:xfrm>
        </p:grpSpPr>
        <p:grpSp>
          <p:nvGrpSpPr>
            <p:cNvPr id="13" name="椭圆 34">
              <a:extLst>
                <a:ext uri="{FF2B5EF4-FFF2-40B4-BE49-F238E27FC236}">
                  <a16:creationId xmlns:a16="http://schemas.microsoft.com/office/drawing/2014/main" id="{F4A9CA31-0282-4524-B720-17FC057556B6}"/>
                </a:ext>
              </a:extLst>
            </p:cNvPr>
            <p:cNvGrpSpPr>
              <a:grpSpLocks/>
            </p:cNvGrpSpPr>
            <p:nvPr/>
          </p:nvGrpSpPr>
          <p:grpSpPr bwMode="auto">
            <a:xfrm>
              <a:off x="1344" y="-2400"/>
              <a:ext cx="2257" cy="2261"/>
              <a:chOff x="1749552" y="1804416"/>
              <a:chExt cx="1865376" cy="1871472"/>
            </a:xfrm>
          </p:grpSpPr>
          <p:pic>
            <p:nvPicPr>
              <p:cNvPr id="15" name="椭圆 34">
                <a:extLst>
                  <a:ext uri="{FF2B5EF4-FFF2-40B4-BE49-F238E27FC236}">
                    <a16:creationId xmlns:a16="http://schemas.microsoft.com/office/drawing/2014/main" id="{5D483935-16A9-4503-97D8-214F53F86BA9}"/>
                  </a:ext>
                </a:extLst>
              </p:cNvPr>
              <p:cNvPicPr>
                <a:picLocks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bwMode="auto">
              <a:xfrm>
                <a:off x="1749552" y="1804416"/>
                <a:ext cx="1865376" cy="18714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82">
                <a:extLst>
                  <a:ext uri="{FF2B5EF4-FFF2-40B4-BE49-F238E27FC236}">
                    <a16:creationId xmlns:a16="http://schemas.microsoft.com/office/drawing/2014/main" id="{57F08ED2-2A12-487A-A25B-79CE43AEA06B}"/>
                  </a:ext>
                </a:extLst>
              </p:cNvPr>
              <p:cNvSpPr txBox="1">
                <a:spLocks noChangeArrowheads="1"/>
              </p:cNvSpPr>
              <p:nvPr/>
            </p:nvSpPr>
            <p:spPr bwMode="auto">
              <a:xfrm>
                <a:off x="2026194" y="2081756"/>
                <a:ext cx="1313363" cy="1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en-US" altLang="zh-CN" sz="10000">
                  <a:solidFill>
                    <a:srgbClr val="FFFFFF"/>
                  </a:solidFill>
                  <a:latin typeface="方正兰亭大黑_GBK" pitchFamily="2" charset="-122"/>
                  <a:ea typeface="方正兰亭大黑_GBK" pitchFamily="2" charset="-122"/>
                </a:endParaRPr>
              </a:p>
            </p:txBody>
          </p:sp>
        </p:grpSp>
        <p:pic>
          <p:nvPicPr>
            <p:cNvPr id="14" name="椭圆 35">
              <a:extLst>
                <a:ext uri="{FF2B5EF4-FFF2-40B4-BE49-F238E27FC236}">
                  <a16:creationId xmlns:a16="http://schemas.microsoft.com/office/drawing/2014/main" id="{9C5F52E9-0E40-4CD3-BB0E-D1DE5397D838}"/>
                </a:ext>
              </a:extLst>
            </p:cNvPr>
            <p:cNvPicPr>
              <a:picLocks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1362" y="-2385"/>
              <a:ext cx="2389" cy="2386"/>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圆角矩形 53">
            <a:extLst>
              <a:ext uri="{FF2B5EF4-FFF2-40B4-BE49-F238E27FC236}">
                <a16:creationId xmlns:a16="http://schemas.microsoft.com/office/drawing/2014/main" id="{D7E8A281-25ED-4C55-B634-83AB6A97870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22093">
            <a:off x="5122168" y="3336379"/>
            <a:ext cx="1800225" cy="1816100"/>
          </a:xfrm>
          <a:prstGeom prst="rect">
            <a:avLst/>
          </a:prstGeom>
          <a:noFill/>
          <a:extLst>
            <a:ext uri="{909E8E84-426E-40DD-AFC4-6F175D3DCCD1}">
              <a14:hiddenFill xmlns:a14="http://schemas.microsoft.com/office/drawing/2010/main">
                <a:solidFill>
                  <a:srgbClr val="FFFFFF"/>
                </a:solidFill>
              </a14:hiddenFill>
            </a:ext>
          </a:extLst>
        </p:spPr>
      </p:pic>
      <p:sp>
        <p:nvSpPr>
          <p:cNvPr id="18" name="Oval 53">
            <a:extLst>
              <a:ext uri="{FF2B5EF4-FFF2-40B4-BE49-F238E27FC236}">
                <a16:creationId xmlns:a16="http://schemas.microsoft.com/office/drawing/2014/main" id="{2B89239F-89BE-4405-87A8-448C7B459D36}"/>
              </a:ext>
            </a:extLst>
          </p:cNvPr>
          <p:cNvSpPr>
            <a:spLocks noChangeArrowheads="1"/>
          </p:cNvSpPr>
          <p:nvPr/>
        </p:nvSpPr>
        <p:spPr bwMode="auto">
          <a:xfrm>
            <a:off x="3631858" y="2162215"/>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19" name="Oval 53">
            <a:extLst>
              <a:ext uri="{FF2B5EF4-FFF2-40B4-BE49-F238E27FC236}">
                <a16:creationId xmlns:a16="http://schemas.microsoft.com/office/drawing/2014/main" id="{5A1BFF4D-E1C4-4296-8629-9F5DD79D3B28}"/>
              </a:ext>
            </a:extLst>
          </p:cNvPr>
          <p:cNvSpPr>
            <a:spLocks noChangeArrowheads="1"/>
          </p:cNvSpPr>
          <p:nvPr/>
        </p:nvSpPr>
        <p:spPr bwMode="auto">
          <a:xfrm>
            <a:off x="3641383" y="4611728"/>
            <a:ext cx="1516133" cy="151645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0" name="Oval 53">
            <a:extLst>
              <a:ext uri="{FF2B5EF4-FFF2-40B4-BE49-F238E27FC236}">
                <a16:creationId xmlns:a16="http://schemas.microsoft.com/office/drawing/2014/main" id="{10A7CE1D-1F5E-46E8-94FB-E8499C67E25B}"/>
              </a:ext>
            </a:extLst>
          </p:cNvPr>
          <p:cNvSpPr>
            <a:spLocks noChangeArrowheads="1"/>
          </p:cNvSpPr>
          <p:nvPr/>
        </p:nvSpPr>
        <p:spPr bwMode="auto">
          <a:xfrm>
            <a:off x="6883058" y="4629190"/>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1" name="Oval 53">
            <a:extLst>
              <a:ext uri="{FF2B5EF4-FFF2-40B4-BE49-F238E27FC236}">
                <a16:creationId xmlns:a16="http://schemas.microsoft.com/office/drawing/2014/main" id="{C02CC804-4458-496A-A657-A6E16A0A2553}"/>
              </a:ext>
            </a:extLst>
          </p:cNvPr>
          <p:cNvSpPr>
            <a:spLocks noChangeArrowheads="1"/>
          </p:cNvSpPr>
          <p:nvPr/>
        </p:nvSpPr>
        <p:spPr bwMode="auto">
          <a:xfrm>
            <a:off x="6810033" y="2108240"/>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2" name="Line 548">
            <a:extLst>
              <a:ext uri="{FF2B5EF4-FFF2-40B4-BE49-F238E27FC236}">
                <a16:creationId xmlns:a16="http://schemas.microsoft.com/office/drawing/2014/main" id="{F6C3D11C-FF0A-46E8-BE03-50F27F937DFE}"/>
              </a:ext>
            </a:extLst>
          </p:cNvPr>
          <p:cNvSpPr>
            <a:spLocks noChangeShapeType="1"/>
          </p:cNvSpPr>
          <p:nvPr/>
        </p:nvSpPr>
        <p:spPr bwMode="auto">
          <a:xfrm>
            <a:off x="1199456" y="3549104"/>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3" name="Line 548">
            <a:extLst>
              <a:ext uri="{FF2B5EF4-FFF2-40B4-BE49-F238E27FC236}">
                <a16:creationId xmlns:a16="http://schemas.microsoft.com/office/drawing/2014/main" id="{F1A9BEF7-BE9F-4A87-9E76-7C7FA8A0DE51}"/>
              </a:ext>
            </a:extLst>
          </p:cNvPr>
          <p:cNvSpPr>
            <a:spLocks noChangeShapeType="1"/>
          </p:cNvSpPr>
          <p:nvPr/>
        </p:nvSpPr>
        <p:spPr bwMode="auto">
          <a:xfrm>
            <a:off x="8111431" y="6068466"/>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24" name="Line 548">
            <a:extLst>
              <a:ext uri="{FF2B5EF4-FFF2-40B4-BE49-F238E27FC236}">
                <a16:creationId xmlns:a16="http://schemas.microsoft.com/office/drawing/2014/main" id="{DA7DB256-0D83-4A71-92BD-BFDE8D95FBDF}"/>
              </a:ext>
            </a:extLst>
          </p:cNvPr>
          <p:cNvSpPr>
            <a:spLocks noChangeShapeType="1"/>
          </p:cNvSpPr>
          <p:nvPr/>
        </p:nvSpPr>
        <p:spPr bwMode="auto">
          <a:xfrm>
            <a:off x="8184456" y="3476079"/>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25" name="Line 548">
            <a:extLst>
              <a:ext uri="{FF2B5EF4-FFF2-40B4-BE49-F238E27FC236}">
                <a16:creationId xmlns:a16="http://schemas.microsoft.com/office/drawing/2014/main" id="{FF64EFD6-B060-442D-9985-3963F9F8E755}"/>
              </a:ext>
            </a:extLst>
          </p:cNvPr>
          <p:cNvSpPr>
            <a:spLocks noChangeShapeType="1"/>
          </p:cNvSpPr>
          <p:nvPr/>
        </p:nvSpPr>
        <p:spPr bwMode="auto">
          <a:xfrm>
            <a:off x="1415356" y="6068466"/>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6" name="Rectangle 65">
            <a:extLst>
              <a:ext uri="{FF2B5EF4-FFF2-40B4-BE49-F238E27FC236}">
                <a16:creationId xmlns:a16="http://schemas.microsoft.com/office/drawing/2014/main" id="{E2E66317-8416-49CF-A523-7896D1740936}"/>
              </a:ext>
            </a:extLst>
          </p:cNvPr>
          <p:cNvSpPr>
            <a:spLocks noChangeArrowheads="1"/>
          </p:cNvSpPr>
          <p:nvPr/>
        </p:nvSpPr>
        <p:spPr bwMode="auto">
          <a:xfrm>
            <a:off x="1284018" y="2396579"/>
            <a:ext cx="2326780" cy="1023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1400" dirty="0">
                <a:latin typeface="微软雅黑" pitchFamily="34" charset="-122"/>
                <a:ea typeface="微软雅黑" pitchFamily="34" charset="-122"/>
              </a:rPr>
              <a:t>利润、收入、现金流量、投资回报率、经济增加值、增加的市场份额等</a:t>
            </a:r>
          </a:p>
        </p:txBody>
      </p:sp>
      <p:sp>
        <p:nvSpPr>
          <p:cNvPr id="27" name="Rectangle 66">
            <a:extLst>
              <a:ext uri="{FF2B5EF4-FFF2-40B4-BE49-F238E27FC236}">
                <a16:creationId xmlns:a16="http://schemas.microsoft.com/office/drawing/2014/main" id="{18E6B5B0-6AD5-4188-A67F-3F06426A01B4}"/>
              </a:ext>
            </a:extLst>
          </p:cNvPr>
          <p:cNvSpPr>
            <a:spLocks noChangeArrowheads="1"/>
          </p:cNvSpPr>
          <p:nvPr/>
        </p:nvSpPr>
        <p:spPr bwMode="auto">
          <a:xfrm>
            <a:off x="1329798" y="4988966"/>
            <a:ext cx="2245922"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1400" dirty="0">
                <a:latin typeface="微软雅黑" pitchFamily="34" charset="-122"/>
                <a:ea typeface="微软雅黑" pitchFamily="34" charset="-122"/>
              </a:rPr>
              <a:t>生产布局与竞争情况、生产周期、单位成本、产出比率等</a:t>
            </a:r>
          </a:p>
        </p:txBody>
      </p:sp>
      <p:sp>
        <p:nvSpPr>
          <p:cNvPr id="28" name="Rectangle 67">
            <a:extLst>
              <a:ext uri="{FF2B5EF4-FFF2-40B4-BE49-F238E27FC236}">
                <a16:creationId xmlns:a16="http://schemas.microsoft.com/office/drawing/2014/main" id="{722C9511-E6BB-4CFB-A487-BAEA78ECE4D2}"/>
              </a:ext>
            </a:extLst>
          </p:cNvPr>
          <p:cNvSpPr>
            <a:spLocks noChangeArrowheads="1"/>
          </p:cNvSpPr>
          <p:nvPr/>
        </p:nvSpPr>
        <p:spPr bwMode="auto">
          <a:xfrm>
            <a:off x="8543230" y="2396579"/>
            <a:ext cx="2449313" cy="1023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1400" dirty="0">
                <a:latin typeface="微软雅黑" pitchFamily="34" charset="-122"/>
                <a:ea typeface="微软雅黑" pitchFamily="34" charset="-122"/>
              </a:rPr>
              <a:t>按时交货率、新产品销售占全部销售百分比、重要客户的购买份额等</a:t>
            </a:r>
          </a:p>
        </p:txBody>
      </p:sp>
      <p:sp>
        <p:nvSpPr>
          <p:cNvPr id="29" name="Rectangle 68">
            <a:extLst>
              <a:ext uri="{FF2B5EF4-FFF2-40B4-BE49-F238E27FC236}">
                <a16:creationId xmlns:a16="http://schemas.microsoft.com/office/drawing/2014/main" id="{01BAC083-7AA2-4503-94D3-9C54D2D2127C}"/>
              </a:ext>
            </a:extLst>
          </p:cNvPr>
          <p:cNvSpPr>
            <a:spLocks noChangeArrowheads="1"/>
          </p:cNvSpPr>
          <p:nvPr/>
        </p:nvSpPr>
        <p:spPr bwMode="auto">
          <a:xfrm>
            <a:off x="8616255" y="5320712"/>
            <a:ext cx="2376287" cy="700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1400" dirty="0">
                <a:latin typeface="微软雅黑" pitchFamily="34" charset="-122"/>
                <a:ea typeface="微软雅黑" pitchFamily="34" charset="-122"/>
              </a:rPr>
              <a:t>新产品开发周期、员工满意度、平均培训时间等</a:t>
            </a:r>
          </a:p>
        </p:txBody>
      </p:sp>
      <p:sp>
        <p:nvSpPr>
          <p:cNvPr id="30" name="Rectangle 69">
            <a:extLst>
              <a:ext uri="{FF2B5EF4-FFF2-40B4-BE49-F238E27FC236}">
                <a16:creationId xmlns:a16="http://schemas.microsoft.com/office/drawing/2014/main" id="{1BAC5FCA-DFEC-45DF-A324-F83D59304983}"/>
              </a:ext>
            </a:extLst>
          </p:cNvPr>
          <p:cNvSpPr>
            <a:spLocks noChangeArrowheads="1"/>
          </p:cNvSpPr>
          <p:nvPr/>
        </p:nvSpPr>
        <p:spPr bwMode="auto">
          <a:xfrm>
            <a:off x="8582567" y="1988840"/>
            <a:ext cx="2303980" cy="49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2000" dirty="0">
                <a:solidFill>
                  <a:srgbClr val="EA5E66"/>
                </a:solidFill>
                <a:latin typeface="微软雅黑" pitchFamily="34" charset="-122"/>
                <a:ea typeface="方正兰亭大黑_GBK" pitchFamily="2" charset="-122"/>
              </a:rPr>
              <a:t>顾客如何看待我们</a:t>
            </a:r>
          </a:p>
        </p:txBody>
      </p:sp>
      <p:sp>
        <p:nvSpPr>
          <p:cNvPr id="31" name="Rectangle 70">
            <a:extLst>
              <a:ext uri="{FF2B5EF4-FFF2-40B4-BE49-F238E27FC236}">
                <a16:creationId xmlns:a16="http://schemas.microsoft.com/office/drawing/2014/main" id="{0B4DEC96-4E63-4771-BE29-69F884E3E60A}"/>
              </a:ext>
            </a:extLst>
          </p:cNvPr>
          <p:cNvSpPr>
            <a:spLocks noChangeArrowheads="1"/>
          </p:cNvSpPr>
          <p:nvPr/>
        </p:nvSpPr>
        <p:spPr bwMode="auto">
          <a:xfrm>
            <a:off x="8595563" y="4339919"/>
            <a:ext cx="2685013" cy="961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2000" dirty="0">
                <a:solidFill>
                  <a:srgbClr val="F69F1E"/>
                </a:solidFill>
                <a:latin typeface="微软雅黑" pitchFamily="34" charset="-122"/>
                <a:ea typeface="方正兰亭大黑_GBK" pitchFamily="2" charset="-122"/>
              </a:rPr>
              <a:t>我们是否能继续提高并创造价值</a:t>
            </a:r>
          </a:p>
        </p:txBody>
      </p:sp>
      <p:sp>
        <p:nvSpPr>
          <p:cNvPr id="32" name="Rectangle 71">
            <a:extLst>
              <a:ext uri="{FF2B5EF4-FFF2-40B4-BE49-F238E27FC236}">
                <a16:creationId xmlns:a16="http://schemas.microsoft.com/office/drawing/2014/main" id="{3ED36244-8690-4E34-BA4F-BE43DA96CD23}"/>
              </a:ext>
            </a:extLst>
          </p:cNvPr>
          <p:cNvSpPr>
            <a:spLocks noChangeArrowheads="1"/>
          </p:cNvSpPr>
          <p:nvPr/>
        </p:nvSpPr>
        <p:spPr bwMode="auto">
          <a:xfrm>
            <a:off x="1314344" y="4557166"/>
            <a:ext cx="2261376" cy="49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2000" dirty="0">
                <a:solidFill>
                  <a:srgbClr val="0099A9"/>
                </a:solidFill>
                <a:latin typeface="微软雅黑" pitchFamily="34" charset="-122"/>
                <a:ea typeface="方正兰亭大黑_GBK" pitchFamily="2" charset="-122"/>
              </a:rPr>
              <a:t>我们的优势是什么</a:t>
            </a:r>
          </a:p>
        </p:txBody>
      </p:sp>
      <p:sp>
        <p:nvSpPr>
          <p:cNvPr id="33" name="Rectangle 72">
            <a:extLst>
              <a:ext uri="{FF2B5EF4-FFF2-40B4-BE49-F238E27FC236}">
                <a16:creationId xmlns:a16="http://schemas.microsoft.com/office/drawing/2014/main" id="{899B3DB6-76BD-4338-B84B-220566CD846C}"/>
              </a:ext>
            </a:extLst>
          </p:cNvPr>
          <p:cNvSpPr>
            <a:spLocks noChangeArrowheads="1"/>
          </p:cNvSpPr>
          <p:nvPr/>
        </p:nvSpPr>
        <p:spPr bwMode="auto">
          <a:xfrm>
            <a:off x="1343472" y="1953260"/>
            <a:ext cx="2303980" cy="49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None/>
            </a:pPr>
            <a:r>
              <a:rPr lang="zh-CN" altLang="en-US" sz="2000" dirty="0">
                <a:solidFill>
                  <a:srgbClr val="EA6103"/>
                </a:solidFill>
                <a:latin typeface="微软雅黑" pitchFamily="34" charset="-122"/>
                <a:ea typeface="方正兰亭大黑_GBK" pitchFamily="2" charset="-122"/>
              </a:rPr>
              <a:t>股东如何看待我们</a:t>
            </a:r>
          </a:p>
        </p:txBody>
      </p:sp>
      <p:sp>
        <p:nvSpPr>
          <p:cNvPr id="34" name="Text Box 73">
            <a:extLst>
              <a:ext uri="{FF2B5EF4-FFF2-40B4-BE49-F238E27FC236}">
                <a16:creationId xmlns:a16="http://schemas.microsoft.com/office/drawing/2014/main" id="{F746A937-DA87-40D0-8B6E-4EFE009B3EC9}"/>
              </a:ext>
            </a:extLst>
          </p:cNvPr>
          <p:cNvSpPr txBox="1">
            <a:spLocks noChangeArrowheads="1"/>
          </p:cNvSpPr>
          <p:nvPr/>
        </p:nvSpPr>
        <p:spPr bwMode="auto">
          <a:xfrm>
            <a:off x="4047431" y="2541041"/>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dirty="0">
                <a:solidFill>
                  <a:srgbClr val="EA6103"/>
                </a:solidFill>
                <a:ea typeface="方正兰亭大黑_GBK" pitchFamily="2" charset="-122"/>
              </a:rPr>
              <a:t>财务维度</a:t>
            </a:r>
          </a:p>
        </p:txBody>
      </p:sp>
      <p:sp>
        <p:nvSpPr>
          <p:cNvPr id="35" name="Text Box 74">
            <a:extLst>
              <a:ext uri="{FF2B5EF4-FFF2-40B4-BE49-F238E27FC236}">
                <a16:creationId xmlns:a16="http://schemas.microsoft.com/office/drawing/2014/main" id="{5539F1BF-A46E-43F4-8E1B-01DB2D617367}"/>
              </a:ext>
            </a:extLst>
          </p:cNvPr>
          <p:cNvSpPr txBox="1">
            <a:spLocks noChangeArrowheads="1"/>
          </p:cNvSpPr>
          <p:nvPr/>
        </p:nvSpPr>
        <p:spPr bwMode="auto">
          <a:xfrm>
            <a:off x="3857386" y="4960830"/>
            <a:ext cx="126151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zh-CN" altLang="en-US" sz="2400" dirty="0">
                <a:solidFill>
                  <a:srgbClr val="0099A9"/>
                </a:solidFill>
                <a:ea typeface="方正兰亭大黑_GBK" pitchFamily="2" charset="-122"/>
              </a:rPr>
              <a:t>内部业务流程</a:t>
            </a:r>
          </a:p>
        </p:txBody>
      </p:sp>
      <p:sp>
        <p:nvSpPr>
          <p:cNvPr id="36" name="Text Box 75">
            <a:extLst>
              <a:ext uri="{FF2B5EF4-FFF2-40B4-BE49-F238E27FC236}">
                <a16:creationId xmlns:a16="http://schemas.microsoft.com/office/drawing/2014/main" id="{8B26795A-15BD-4438-8AE4-4890AEF226D5}"/>
              </a:ext>
            </a:extLst>
          </p:cNvPr>
          <p:cNvSpPr txBox="1">
            <a:spLocks noChangeArrowheads="1"/>
          </p:cNvSpPr>
          <p:nvPr/>
        </p:nvSpPr>
        <p:spPr bwMode="auto">
          <a:xfrm>
            <a:off x="7032104" y="4960830"/>
            <a:ext cx="125454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buFontTx/>
              <a:buNone/>
            </a:pPr>
            <a:r>
              <a:rPr lang="zh-CN" altLang="en-US" sz="2400" dirty="0">
                <a:solidFill>
                  <a:srgbClr val="F69F1E"/>
                </a:solidFill>
                <a:ea typeface="方正兰亭大黑_GBK" pitchFamily="2" charset="-122"/>
              </a:rPr>
              <a:t>学习</a:t>
            </a:r>
            <a:endParaRPr lang="en-US" altLang="zh-CN" sz="2400" dirty="0">
              <a:solidFill>
                <a:srgbClr val="F69F1E"/>
              </a:solidFill>
              <a:ea typeface="方正兰亭大黑_GBK" pitchFamily="2" charset="-122"/>
            </a:endParaRPr>
          </a:p>
          <a:p>
            <a:pPr algn="ctr">
              <a:buFontTx/>
              <a:buNone/>
            </a:pPr>
            <a:r>
              <a:rPr lang="zh-CN" altLang="en-US" sz="2400" dirty="0">
                <a:solidFill>
                  <a:srgbClr val="F69F1E"/>
                </a:solidFill>
                <a:ea typeface="方正兰亭大黑_GBK" pitchFamily="2" charset="-122"/>
              </a:rPr>
              <a:t>和成长</a:t>
            </a:r>
          </a:p>
        </p:txBody>
      </p:sp>
      <p:sp>
        <p:nvSpPr>
          <p:cNvPr id="37" name="Text Box 76">
            <a:extLst>
              <a:ext uri="{FF2B5EF4-FFF2-40B4-BE49-F238E27FC236}">
                <a16:creationId xmlns:a16="http://schemas.microsoft.com/office/drawing/2014/main" id="{2AA1C45A-2F11-4FAF-B8C2-DA89E7F9017B}"/>
              </a:ext>
            </a:extLst>
          </p:cNvPr>
          <p:cNvSpPr txBox="1">
            <a:spLocks noChangeArrowheads="1"/>
          </p:cNvSpPr>
          <p:nvPr/>
        </p:nvSpPr>
        <p:spPr bwMode="auto">
          <a:xfrm>
            <a:off x="7170044" y="2468016"/>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dirty="0">
                <a:solidFill>
                  <a:srgbClr val="EA5E66"/>
                </a:solidFill>
                <a:ea typeface="方正兰亭大黑_GBK" pitchFamily="2" charset="-122"/>
              </a:rPr>
              <a:t>顾客维度</a:t>
            </a:r>
          </a:p>
        </p:txBody>
      </p:sp>
      <p:sp>
        <p:nvSpPr>
          <p:cNvPr id="38" name="Text Box 77">
            <a:extLst>
              <a:ext uri="{FF2B5EF4-FFF2-40B4-BE49-F238E27FC236}">
                <a16:creationId xmlns:a16="http://schemas.microsoft.com/office/drawing/2014/main" id="{5D1CAF40-2A97-4D55-8C18-2E9243ADE306}"/>
              </a:ext>
            </a:extLst>
          </p:cNvPr>
          <p:cNvSpPr txBox="1">
            <a:spLocks noChangeArrowheads="1"/>
          </p:cNvSpPr>
          <p:nvPr/>
        </p:nvSpPr>
        <p:spPr bwMode="auto">
          <a:xfrm>
            <a:off x="5645865" y="3717298"/>
            <a:ext cx="13718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zh-CN" altLang="en-US" sz="2400" dirty="0">
                <a:ea typeface="方正兰亭大黑_GBK" pitchFamily="2" charset="-122"/>
              </a:rPr>
              <a:t>四个</a:t>
            </a:r>
            <a:endParaRPr lang="en-US" altLang="zh-CN" sz="2400" dirty="0">
              <a:ea typeface="方正兰亭大黑_GBK" pitchFamily="2" charset="-122"/>
            </a:endParaRPr>
          </a:p>
          <a:p>
            <a:pPr>
              <a:buFontTx/>
              <a:buNone/>
            </a:pPr>
            <a:r>
              <a:rPr lang="zh-CN" altLang="en-US" sz="2400" dirty="0">
                <a:ea typeface="方正兰亭大黑_GBK" pitchFamily="2" charset="-122"/>
              </a:rPr>
              <a:t>维度</a:t>
            </a:r>
          </a:p>
        </p:txBody>
      </p:sp>
      <p:grpSp>
        <p:nvGrpSpPr>
          <p:cNvPr id="39" name="组合 38">
            <a:extLst>
              <a:ext uri="{FF2B5EF4-FFF2-40B4-BE49-F238E27FC236}">
                <a16:creationId xmlns:a16="http://schemas.microsoft.com/office/drawing/2014/main" id="{9423C82D-B02E-4778-9C3A-50759289ECD0}"/>
              </a:ext>
            </a:extLst>
          </p:cNvPr>
          <p:cNvGrpSpPr>
            <a:grpSpLocks/>
          </p:cNvGrpSpPr>
          <p:nvPr/>
        </p:nvGrpSpPr>
        <p:grpSpPr bwMode="auto">
          <a:xfrm>
            <a:off x="47328" y="807107"/>
            <a:ext cx="3096344" cy="822325"/>
            <a:chOff x="11113" y="950913"/>
            <a:chExt cx="5445943" cy="822325"/>
          </a:xfrm>
        </p:grpSpPr>
        <p:pic>
          <p:nvPicPr>
            <p:cNvPr id="40" name="TextBox 17">
              <a:extLst>
                <a:ext uri="{FF2B5EF4-FFF2-40B4-BE49-F238E27FC236}">
                  <a16:creationId xmlns:a16="http://schemas.microsoft.com/office/drawing/2014/main" id="{D34EF336-C286-4DF4-8BB4-5610437BBDBD}"/>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 Box 4">
              <a:extLst>
                <a:ext uri="{FF2B5EF4-FFF2-40B4-BE49-F238E27FC236}">
                  <a16:creationId xmlns:a16="http://schemas.microsoft.com/office/drawing/2014/main" id="{DE5D9DCA-A45C-4DA7-8B05-6D725CE4054C}"/>
                </a:ext>
              </a:extLst>
            </p:cNvPr>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平衡计分卡</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childTnLst>
                          </p:cTn>
                        </p:par>
                        <p:par>
                          <p:cTn id="11" fill="hold">
                            <p:stCondLst>
                              <p:cond delay="500"/>
                            </p:stCondLst>
                            <p:childTnLst>
                              <p:par>
                                <p:cTn id="12" presetID="23" presetClass="entr" presetSubtype="16"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49" presetClass="entr" presetSubtype="0" decel="10000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par>
                                <p:cTn id="35" presetID="17" presetClass="entr" presetSubtype="1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strVal val="#ppt_h"/>
                                          </p:val>
                                        </p:tav>
                                        <p:tav tm="100000">
                                          <p:val>
                                            <p:strVal val="#ppt_h"/>
                                          </p:val>
                                        </p:tav>
                                      </p:tavLst>
                                    </p:anim>
                                  </p:childTnLst>
                                </p:cTn>
                              </p:par>
                              <p:par>
                                <p:cTn id="39" presetID="3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800" decel="100000"/>
                                        <p:tgtEl>
                                          <p:spTgt spid="34"/>
                                        </p:tgtEl>
                                      </p:cBhvr>
                                    </p:animEffect>
                                    <p:anim calcmode="lin" valueType="num">
                                      <p:cBhvr>
                                        <p:cTn id="42" dur="800" decel="100000" fill="hold"/>
                                        <p:tgtEl>
                                          <p:spTgt spid="34"/>
                                        </p:tgtEl>
                                        <p:attrNameLst>
                                          <p:attrName>style.rotation</p:attrName>
                                        </p:attrNameLst>
                                      </p:cBhvr>
                                      <p:tavLst>
                                        <p:tav tm="0">
                                          <p:val>
                                            <p:fltVal val="-90"/>
                                          </p:val>
                                        </p:tav>
                                        <p:tav tm="100000">
                                          <p:val>
                                            <p:fltVal val="0"/>
                                          </p:val>
                                        </p:tav>
                                      </p:tavLst>
                                    </p:anim>
                                    <p:anim calcmode="lin" valueType="num">
                                      <p:cBhvr>
                                        <p:cTn id="43" dur="800" decel="100000" fill="hold"/>
                                        <p:tgtEl>
                                          <p:spTgt spid="34"/>
                                        </p:tgtEl>
                                        <p:attrNameLst>
                                          <p:attrName>ppt_x</p:attrName>
                                        </p:attrNameLst>
                                      </p:cBhvr>
                                      <p:tavLst>
                                        <p:tav tm="0">
                                          <p:val>
                                            <p:strVal val="#ppt_x+0.4"/>
                                          </p:val>
                                        </p:tav>
                                        <p:tav tm="100000">
                                          <p:val>
                                            <p:strVal val="#ppt_x-0.05"/>
                                          </p:val>
                                        </p:tav>
                                      </p:tavLst>
                                    </p:anim>
                                    <p:anim calcmode="lin" valueType="num">
                                      <p:cBhvr>
                                        <p:cTn id="44" dur="800" decel="100000" fill="hold"/>
                                        <p:tgtEl>
                                          <p:spTgt spid="3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47" fill="hold">
                            <p:stCondLst>
                              <p:cond delay="2000"/>
                            </p:stCondLst>
                            <p:childTnLst>
                              <p:par>
                                <p:cTn id="48" presetID="17" presetClass="entr" presetSubtype="1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strVal val="#ppt_h"/>
                                          </p:val>
                                        </p:tav>
                                        <p:tav tm="100000">
                                          <p:val>
                                            <p:strVal val="#ppt_h"/>
                                          </p:val>
                                        </p:tav>
                                      </p:tavLst>
                                    </p:anim>
                                  </p:childTnLst>
                                </p:cTn>
                              </p:par>
                              <p:par>
                                <p:cTn id="52" presetID="17" presetClass="entr" presetSubtype="1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strVal val="#ppt_h"/>
                                          </p:val>
                                        </p:tav>
                                        <p:tav tm="100000">
                                          <p:val>
                                            <p:strVal val="#ppt_h"/>
                                          </p:val>
                                        </p:tav>
                                      </p:tavLst>
                                    </p:anim>
                                  </p:childTnLst>
                                </p:cTn>
                              </p:par>
                              <p:par>
                                <p:cTn id="56" presetID="17" presetClass="entr" presetSubtype="1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strVal val="#ppt_h"/>
                                          </p:val>
                                        </p:tav>
                                        <p:tav tm="100000">
                                          <p:val>
                                            <p:strVal val="#ppt_h"/>
                                          </p:val>
                                        </p:tav>
                                      </p:tavLst>
                                    </p:anim>
                                  </p:childTnLst>
                                </p:cTn>
                              </p:par>
                              <p:par>
                                <p:cTn id="60" presetID="30"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800" decel="100000"/>
                                        <p:tgtEl>
                                          <p:spTgt spid="35"/>
                                        </p:tgtEl>
                                      </p:cBhvr>
                                    </p:animEffect>
                                    <p:anim calcmode="lin" valueType="num">
                                      <p:cBhvr>
                                        <p:cTn id="63" dur="800" decel="100000" fill="hold"/>
                                        <p:tgtEl>
                                          <p:spTgt spid="35"/>
                                        </p:tgtEl>
                                        <p:attrNameLst>
                                          <p:attrName>style.rotation</p:attrName>
                                        </p:attrNameLst>
                                      </p:cBhvr>
                                      <p:tavLst>
                                        <p:tav tm="0">
                                          <p:val>
                                            <p:fltVal val="-90"/>
                                          </p:val>
                                        </p:tav>
                                        <p:tav tm="100000">
                                          <p:val>
                                            <p:fltVal val="0"/>
                                          </p:val>
                                        </p:tav>
                                      </p:tavLst>
                                    </p:anim>
                                    <p:anim calcmode="lin" valueType="num">
                                      <p:cBhvr>
                                        <p:cTn id="64" dur="800" decel="100000" fill="hold"/>
                                        <p:tgtEl>
                                          <p:spTgt spid="35"/>
                                        </p:tgtEl>
                                        <p:attrNameLst>
                                          <p:attrName>ppt_x</p:attrName>
                                        </p:attrNameLst>
                                      </p:cBhvr>
                                      <p:tavLst>
                                        <p:tav tm="0">
                                          <p:val>
                                            <p:strVal val="#ppt_x+0.4"/>
                                          </p:val>
                                        </p:tav>
                                        <p:tav tm="100000">
                                          <p:val>
                                            <p:strVal val="#ppt_x-0.05"/>
                                          </p:val>
                                        </p:tav>
                                      </p:tavLst>
                                    </p:anim>
                                    <p:anim calcmode="lin" valueType="num">
                                      <p:cBhvr>
                                        <p:cTn id="65" dur="800" decel="100000" fill="hold"/>
                                        <p:tgtEl>
                                          <p:spTgt spid="35"/>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par>
                          <p:cTn id="68" fill="hold">
                            <p:stCondLst>
                              <p:cond delay="3000"/>
                            </p:stCondLst>
                            <p:childTnLst>
                              <p:par>
                                <p:cTn id="69" presetID="17" presetClass="entr" presetSubtype="1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strVal val="#ppt_h"/>
                                          </p:val>
                                        </p:tav>
                                        <p:tav tm="100000">
                                          <p:val>
                                            <p:strVal val="#ppt_h"/>
                                          </p:val>
                                        </p:tav>
                                      </p:tavLst>
                                    </p:anim>
                                  </p:childTnLst>
                                </p:cTn>
                              </p:par>
                              <p:par>
                                <p:cTn id="73" presetID="17" presetClass="entr" presetSubtype="1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strVal val="#ppt_h"/>
                                          </p:val>
                                        </p:tav>
                                        <p:tav tm="100000">
                                          <p:val>
                                            <p:strVal val="#ppt_h"/>
                                          </p:val>
                                        </p:tav>
                                      </p:tavLst>
                                    </p:anim>
                                  </p:childTnLst>
                                </p:cTn>
                              </p:par>
                              <p:par>
                                <p:cTn id="77" presetID="17" presetClass="entr" presetSubtype="1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500" fill="hold"/>
                                        <p:tgtEl>
                                          <p:spTgt spid="32"/>
                                        </p:tgtEl>
                                        <p:attrNameLst>
                                          <p:attrName>ppt_w</p:attrName>
                                        </p:attrNameLst>
                                      </p:cBhvr>
                                      <p:tavLst>
                                        <p:tav tm="0">
                                          <p:val>
                                            <p:fltVal val="0"/>
                                          </p:val>
                                        </p:tav>
                                        <p:tav tm="100000">
                                          <p:val>
                                            <p:strVal val="#ppt_w"/>
                                          </p:val>
                                        </p:tav>
                                      </p:tavLst>
                                    </p:anim>
                                    <p:anim calcmode="lin" valueType="num">
                                      <p:cBhvr>
                                        <p:cTn id="80" dur="500" fill="hold"/>
                                        <p:tgtEl>
                                          <p:spTgt spid="32"/>
                                        </p:tgtEl>
                                        <p:attrNameLst>
                                          <p:attrName>ppt_h</p:attrName>
                                        </p:attrNameLst>
                                      </p:cBhvr>
                                      <p:tavLst>
                                        <p:tav tm="0">
                                          <p:val>
                                            <p:strVal val="#ppt_h"/>
                                          </p:val>
                                        </p:tav>
                                        <p:tav tm="100000">
                                          <p:val>
                                            <p:strVal val="#ppt_h"/>
                                          </p:val>
                                        </p:tav>
                                      </p:tavLst>
                                    </p:anim>
                                  </p:childTnLst>
                                </p:cTn>
                              </p:par>
                              <p:par>
                                <p:cTn id="81" presetID="30"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800" decel="100000"/>
                                        <p:tgtEl>
                                          <p:spTgt spid="37"/>
                                        </p:tgtEl>
                                      </p:cBhvr>
                                    </p:animEffect>
                                    <p:anim calcmode="lin" valueType="num">
                                      <p:cBhvr>
                                        <p:cTn id="84" dur="800" decel="100000" fill="hold"/>
                                        <p:tgtEl>
                                          <p:spTgt spid="37"/>
                                        </p:tgtEl>
                                        <p:attrNameLst>
                                          <p:attrName>style.rotation</p:attrName>
                                        </p:attrNameLst>
                                      </p:cBhvr>
                                      <p:tavLst>
                                        <p:tav tm="0">
                                          <p:val>
                                            <p:fltVal val="-90"/>
                                          </p:val>
                                        </p:tav>
                                        <p:tav tm="100000">
                                          <p:val>
                                            <p:fltVal val="0"/>
                                          </p:val>
                                        </p:tav>
                                      </p:tavLst>
                                    </p:anim>
                                    <p:anim calcmode="lin" valueType="num">
                                      <p:cBhvr>
                                        <p:cTn id="85" dur="800" decel="100000" fill="hold"/>
                                        <p:tgtEl>
                                          <p:spTgt spid="37"/>
                                        </p:tgtEl>
                                        <p:attrNameLst>
                                          <p:attrName>ppt_x</p:attrName>
                                        </p:attrNameLst>
                                      </p:cBhvr>
                                      <p:tavLst>
                                        <p:tav tm="0">
                                          <p:val>
                                            <p:strVal val="#ppt_x+0.4"/>
                                          </p:val>
                                        </p:tav>
                                        <p:tav tm="100000">
                                          <p:val>
                                            <p:strVal val="#ppt_x-0.05"/>
                                          </p:val>
                                        </p:tav>
                                      </p:tavLst>
                                    </p:anim>
                                    <p:anim calcmode="lin" valueType="num">
                                      <p:cBhvr>
                                        <p:cTn id="86" dur="800" decel="100000" fill="hold"/>
                                        <p:tgtEl>
                                          <p:spTgt spid="37"/>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89" fill="hold">
                            <p:stCondLst>
                              <p:cond delay="4000"/>
                            </p:stCondLst>
                            <p:childTnLst>
                              <p:par>
                                <p:cTn id="90" presetID="17" presetClass="entr" presetSubtype="1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strVal val="#ppt_h"/>
                                          </p:val>
                                        </p:tav>
                                        <p:tav tm="100000">
                                          <p:val>
                                            <p:strVal val="#ppt_h"/>
                                          </p:val>
                                        </p:tav>
                                      </p:tavLst>
                                    </p:anim>
                                  </p:childTnLst>
                                </p:cTn>
                              </p:par>
                              <p:par>
                                <p:cTn id="94" presetID="17" presetClass="entr" presetSubtype="10"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 calcmode="lin" valueType="num">
                                      <p:cBhvr>
                                        <p:cTn id="96" dur="500" fill="hold"/>
                                        <p:tgtEl>
                                          <p:spTgt spid="28"/>
                                        </p:tgtEl>
                                        <p:attrNameLst>
                                          <p:attrName>ppt_w</p:attrName>
                                        </p:attrNameLst>
                                      </p:cBhvr>
                                      <p:tavLst>
                                        <p:tav tm="0">
                                          <p:val>
                                            <p:fltVal val="0"/>
                                          </p:val>
                                        </p:tav>
                                        <p:tav tm="100000">
                                          <p:val>
                                            <p:strVal val="#ppt_w"/>
                                          </p:val>
                                        </p:tav>
                                      </p:tavLst>
                                    </p:anim>
                                    <p:anim calcmode="lin" valueType="num">
                                      <p:cBhvr>
                                        <p:cTn id="97" dur="500" fill="hold"/>
                                        <p:tgtEl>
                                          <p:spTgt spid="28"/>
                                        </p:tgtEl>
                                        <p:attrNameLst>
                                          <p:attrName>ppt_h</p:attrName>
                                        </p:attrNameLst>
                                      </p:cBhvr>
                                      <p:tavLst>
                                        <p:tav tm="0">
                                          <p:val>
                                            <p:strVal val="#ppt_h"/>
                                          </p:val>
                                        </p:tav>
                                        <p:tav tm="100000">
                                          <p:val>
                                            <p:strVal val="#ppt_h"/>
                                          </p:val>
                                        </p:tav>
                                      </p:tavLst>
                                    </p:anim>
                                  </p:childTnLst>
                                </p:cTn>
                              </p:par>
                              <p:par>
                                <p:cTn id="98" presetID="17" presetClass="entr" presetSubtype="10"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p:cTn id="100" dur="500" fill="hold"/>
                                        <p:tgtEl>
                                          <p:spTgt spid="30"/>
                                        </p:tgtEl>
                                        <p:attrNameLst>
                                          <p:attrName>ppt_w</p:attrName>
                                        </p:attrNameLst>
                                      </p:cBhvr>
                                      <p:tavLst>
                                        <p:tav tm="0">
                                          <p:val>
                                            <p:fltVal val="0"/>
                                          </p:val>
                                        </p:tav>
                                        <p:tav tm="100000">
                                          <p:val>
                                            <p:strVal val="#ppt_w"/>
                                          </p:val>
                                        </p:tav>
                                      </p:tavLst>
                                    </p:anim>
                                    <p:anim calcmode="lin" valueType="num">
                                      <p:cBhvr>
                                        <p:cTn id="101" dur="500" fill="hold"/>
                                        <p:tgtEl>
                                          <p:spTgt spid="30"/>
                                        </p:tgtEl>
                                        <p:attrNameLst>
                                          <p:attrName>ppt_h</p:attrName>
                                        </p:attrNameLst>
                                      </p:cBhvr>
                                      <p:tavLst>
                                        <p:tav tm="0">
                                          <p:val>
                                            <p:strVal val="#ppt_h"/>
                                          </p:val>
                                        </p:tav>
                                        <p:tav tm="100000">
                                          <p:val>
                                            <p:strVal val="#ppt_h"/>
                                          </p:val>
                                        </p:tav>
                                      </p:tavLst>
                                    </p:anim>
                                  </p:childTnLst>
                                </p:cTn>
                              </p:par>
                              <p:par>
                                <p:cTn id="102" presetID="30" presetClass="entr" presetSubtype="0"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fade">
                                      <p:cBhvr>
                                        <p:cTn id="104" dur="800" decel="100000"/>
                                        <p:tgtEl>
                                          <p:spTgt spid="36"/>
                                        </p:tgtEl>
                                      </p:cBhvr>
                                    </p:animEffect>
                                    <p:anim calcmode="lin" valueType="num">
                                      <p:cBhvr>
                                        <p:cTn id="105" dur="800" decel="100000" fill="hold"/>
                                        <p:tgtEl>
                                          <p:spTgt spid="36"/>
                                        </p:tgtEl>
                                        <p:attrNameLst>
                                          <p:attrName>style.rotation</p:attrName>
                                        </p:attrNameLst>
                                      </p:cBhvr>
                                      <p:tavLst>
                                        <p:tav tm="0">
                                          <p:val>
                                            <p:fltVal val="-90"/>
                                          </p:val>
                                        </p:tav>
                                        <p:tav tm="100000">
                                          <p:val>
                                            <p:fltVal val="0"/>
                                          </p:val>
                                        </p:tav>
                                      </p:tavLst>
                                    </p:anim>
                                    <p:anim calcmode="lin" valueType="num">
                                      <p:cBhvr>
                                        <p:cTn id="106" dur="800" decel="100000" fill="hold"/>
                                        <p:tgtEl>
                                          <p:spTgt spid="36"/>
                                        </p:tgtEl>
                                        <p:attrNameLst>
                                          <p:attrName>ppt_x</p:attrName>
                                        </p:attrNameLst>
                                      </p:cBhvr>
                                      <p:tavLst>
                                        <p:tav tm="0">
                                          <p:val>
                                            <p:strVal val="#ppt_x+0.4"/>
                                          </p:val>
                                        </p:tav>
                                        <p:tav tm="100000">
                                          <p:val>
                                            <p:strVal val="#ppt_x-0.05"/>
                                          </p:val>
                                        </p:tav>
                                      </p:tavLst>
                                    </p:anim>
                                    <p:anim calcmode="lin" valueType="num">
                                      <p:cBhvr>
                                        <p:cTn id="107" dur="800" decel="100000" fill="hold"/>
                                        <p:tgtEl>
                                          <p:spTgt spid="36"/>
                                        </p:tgtEl>
                                        <p:attrNameLst>
                                          <p:attrName>ppt_y</p:attrName>
                                        </p:attrNameLst>
                                      </p:cBhvr>
                                      <p:tavLst>
                                        <p:tav tm="0">
                                          <p:val>
                                            <p:strVal val="#ppt_y-0.4"/>
                                          </p:val>
                                        </p:tav>
                                        <p:tav tm="100000">
                                          <p:val>
                                            <p:strVal val="#ppt_y+0.1"/>
                                          </p:val>
                                        </p:tav>
                                      </p:tavLst>
                                    </p:anim>
                                    <p:anim calcmode="lin" valueType="num">
                                      <p:cBhvr>
                                        <p:cTn id="108"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109"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childTnLst>
                          </p:cTn>
                        </p:par>
                        <p:par>
                          <p:cTn id="110" fill="hold">
                            <p:stCondLst>
                              <p:cond delay="5000"/>
                            </p:stCondLst>
                            <p:childTnLst>
                              <p:par>
                                <p:cTn id="111" presetID="17" presetClass="entr" presetSubtype="10" fill="hold" grpId="0" nodeType="afterEffect">
                                  <p:stCondLst>
                                    <p:cond delay="0"/>
                                  </p:stCondLst>
                                  <p:childTnLst>
                                    <p:set>
                                      <p:cBhvr>
                                        <p:cTn id="112" dur="1" fill="hold">
                                          <p:stCondLst>
                                            <p:cond delay="0"/>
                                          </p:stCondLst>
                                        </p:cTn>
                                        <p:tgtEl>
                                          <p:spTgt spid="23"/>
                                        </p:tgtEl>
                                        <p:attrNameLst>
                                          <p:attrName>style.visibility</p:attrName>
                                        </p:attrNameLst>
                                      </p:cBhvr>
                                      <p:to>
                                        <p:strVal val="visible"/>
                                      </p:to>
                                    </p:set>
                                    <p:anim calcmode="lin" valueType="num">
                                      <p:cBhvr>
                                        <p:cTn id="113" dur="500" fill="hold"/>
                                        <p:tgtEl>
                                          <p:spTgt spid="23"/>
                                        </p:tgtEl>
                                        <p:attrNameLst>
                                          <p:attrName>ppt_w</p:attrName>
                                        </p:attrNameLst>
                                      </p:cBhvr>
                                      <p:tavLst>
                                        <p:tav tm="0">
                                          <p:val>
                                            <p:fltVal val="0"/>
                                          </p:val>
                                        </p:tav>
                                        <p:tav tm="100000">
                                          <p:val>
                                            <p:strVal val="#ppt_w"/>
                                          </p:val>
                                        </p:tav>
                                      </p:tavLst>
                                    </p:anim>
                                    <p:anim calcmode="lin" valueType="num">
                                      <p:cBhvr>
                                        <p:cTn id="114" dur="500" fill="hold"/>
                                        <p:tgtEl>
                                          <p:spTgt spid="23"/>
                                        </p:tgtEl>
                                        <p:attrNameLst>
                                          <p:attrName>ppt_h</p:attrName>
                                        </p:attrNameLst>
                                      </p:cBhvr>
                                      <p:tavLst>
                                        <p:tav tm="0">
                                          <p:val>
                                            <p:strVal val="#ppt_h"/>
                                          </p:val>
                                        </p:tav>
                                        <p:tav tm="100000">
                                          <p:val>
                                            <p:strVal val="#ppt_h"/>
                                          </p:val>
                                        </p:tav>
                                      </p:tavLst>
                                    </p:anim>
                                  </p:childTnLst>
                                </p:cTn>
                              </p:par>
                              <p:par>
                                <p:cTn id="115" presetID="17" presetClass="entr" presetSubtype="10" fill="hold" grpId="0" nodeType="withEffect">
                                  <p:stCondLst>
                                    <p:cond delay="0"/>
                                  </p:stCondLst>
                                  <p:childTnLst>
                                    <p:set>
                                      <p:cBhvr>
                                        <p:cTn id="116" dur="1" fill="hold">
                                          <p:stCondLst>
                                            <p:cond delay="0"/>
                                          </p:stCondLst>
                                        </p:cTn>
                                        <p:tgtEl>
                                          <p:spTgt spid="29"/>
                                        </p:tgtEl>
                                        <p:attrNameLst>
                                          <p:attrName>style.visibility</p:attrName>
                                        </p:attrNameLst>
                                      </p:cBhvr>
                                      <p:to>
                                        <p:strVal val="visible"/>
                                      </p:to>
                                    </p:set>
                                    <p:anim calcmode="lin" valueType="num">
                                      <p:cBhvr>
                                        <p:cTn id="117" dur="500" fill="hold"/>
                                        <p:tgtEl>
                                          <p:spTgt spid="29"/>
                                        </p:tgtEl>
                                        <p:attrNameLst>
                                          <p:attrName>ppt_w</p:attrName>
                                        </p:attrNameLst>
                                      </p:cBhvr>
                                      <p:tavLst>
                                        <p:tav tm="0">
                                          <p:val>
                                            <p:fltVal val="0"/>
                                          </p:val>
                                        </p:tav>
                                        <p:tav tm="100000">
                                          <p:val>
                                            <p:strVal val="#ppt_w"/>
                                          </p:val>
                                        </p:tav>
                                      </p:tavLst>
                                    </p:anim>
                                    <p:anim calcmode="lin" valueType="num">
                                      <p:cBhvr>
                                        <p:cTn id="118" dur="500" fill="hold"/>
                                        <p:tgtEl>
                                          <p:spTgt spid="29"/>
                                        </p:tgtEl>
                                        <p:attrNameLst>
                                          <p:attrName>ppt_h</p:attrName>
                                        </p:attrNameLst>
                                      </p:cBhvr>
                                      <p:tavLst>
                                        <p:tav tm="0">
                                          <p:val>
                                            <p:strVal val="#ppt_h"/>
                                          </p:val>
                                        </p:tav>
                                        <p:tav tm="100000">
                                          <p:val>
                                            <p:strVal val="#ppt_h"/>
                                          </p:val>
                                        </p:tav>
                                      </p:tavLst>
                                    </p:anim>
                                  </p:childTnLst>
                                </p:cTn>
                              </p:par>
                              <p:par>
                                <p:cTn id="119" presetID="17" presetClass="entr" presetSubtype="10"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p:cTn id="121" dur="500" fill="hold"/>
                                        <p:tgtEl>
                                          <p:spTgt spid="31"/>
                                        </p:tgtEl>
                                        <p:attrNameLst>
                                          <p:attrName>ppt_w</p:attrName>
                                        </p:attrNameLst>
                                      </p:cBhvr>
                                      <p:tavLst>
                                        <p:tav tm="0">
                                          <p:val>
                                            <p:fltVal val="0"/>
                                          </p:val>
                                        </p:tav>
                                        <p:tav tm="100000">
                                          <p:val>
                                            <p:strVal val="#ppt_w"/>
                                          </p:val>
                                        </p:tav>
                                      </p:tavLst>
                                    </p:anim>
                                    <p:anim calcmode="lin" valueType="num">
                                      <p:cBhvr>
                                        <p:cTn id="122" dur="500" fill="hold"/>
                                        <p:tgtEl>
                                          <p:spTgt spid="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8b013ac5-828d-47ce-b320-8e2a1ce68a0e}"/>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a:spPr>
      <a:bodyPr vert="horz" wrap="none" lIns="91440" tIns="45720" rIns="91440" bIns="45720" numCol="1" anchor="ctr" anchorCtr="0" compatLnSpc="1">
        <a:prstTxWarp prst="textNoShape">
          <a:avLst/>
        </a:prstTxWarp>
      </a:bodyPr>
      <a:lstStyle>
        <a:defPPr>
          <a:defRPr/>
        </a:defPPr>
      </a:lstStyle>
    </a:spDef>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2063</TotalTime>
  <Words>1773</Words>
  <Application>Microsoft Office PowerPoint</Application>
  <PresentationFormat>宽屏</PresentationFormat>
  <Paragraphs>222</Paragraphs>
  <Slides>31</Slides>
  <Notes>5</Notes>
  <HiddenSlides>0</HiddenSlides>
  <MMClips>0</MMClips>
  <ScaleCrop>false</ScaleCrop>
  <HeadingPairs>
    <vt:vector size="6" baseType="variant">
      <vt:variant>
        <vt:lpstr>已用的字体</vt:lpstr>
      </vt:variant>
      <vt:variant>
        <vt:i4>20</vt:i4>
      </vt:variant>
      <vt:variant>
        <vt:lpstr>主题</vt:lpstr>
      </vt:variant>
      <vt:variant>
        <vt:i4>7</vt:i4>
      </vt:variant>
      <vt:variant>
        <vt:lpstr>幻灯片标题</vt:lpstr>
      </vt:variant>
      <vt:variant>
        <vt:i4>31</vt:i4>
      </vt:variant>
    </vt:vector>
  </HeadingPairs>
  <TitlesOfParts>
    <vt:vector size="58" baseType="lpstr">
      <vt:lpstr>方正兰亭大黑_GBK</vt:lpstr>
      <vt:lpstr>方正兰亭准黑_GBK</vt:lpstr>
      <vt:lpstr>黑体</vt:lpstr>
      <vt:lpstr>华文琥珀</vt:lpstr>
      <vt:lpstr>华文隶书</vt:lpstr>
      <vt:lpstr>华文新魏</vt:lpstr>
      <vt:lpstr>华文行楷</vt:lpstr>
      <vt:lpstr>隶书</vt:lpstr>
      <vt:lpstr>宋体</vt:lpstr>
      <vt:lpstr>微软雅黑</vt:lpstr>
      <vt:lpstr>Aharoni</vt:lpstr>
      <vt:lpstr>Arial</vt:lpstr>
      <vt:lpstr>Calibri</vt:lpstr>
      <vt:lpstr>Cambria Math</vt:lpstr>
      <vt:lpstr>Franklin Gothic Book</vt:lpstr>
      <vt:lpstr>Franklin Gothic Medium</vt:lpstr>
      <vt:lpstr>Symbol</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4_同意提议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920</cp:revision>
  <dcterms:created xsi:type="dcterms:W3CDTF">2012-09-24T07:17:00Z</dcterms:created>
  <dcterms:modified xsi:type="dcterms:W3CDTF">2022-04-03T00:46:03Z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